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64" r:id="rId7"/>
    <p:sldId id="258" r:id="rId8"/>
    <p:sldId id="263" r:id="rId9"/>
    <p:sldId id="271" r:id="rId10"/>
    <p:sldId id="259" r:id="rId11"/>
    <p:sldId id="290" r:id="rId12"/>
    <p:sldId id="265" r:id="rId13"/>
    <p:sldId id="267" r:id="rId14"/>
    <p:sldId id="260" r:id="rId15"/>
    <p:sldId id="272" r:id="rId16"/>
    <p:sldId id="268" r:id="rId17"/>
    <p:sldId id="261" r:id="rId18"/>
    <p:sldId id="269" r:id="rId19"/>
    <p:sldId id="266" r:id="rId20"/>
    <p:sldId id="262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0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2317-A0CC-48EE-B972-04731D25F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F15B5-4506-42B9-84D7-C7A0599C97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0010" y="-32385"/>
            <a:ext cx="12351385" cy="692213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2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564948e881290ef8c930ad817e7b094"/>
          <p:cNvPicPr>
            <a:picLocks noChangeAspect="1"/>
          </p:cNvPicPr>
          <p:nvPr userDrawn="1"/>
        </p:nvPicPr>
        <p:blipFill>
          <a:blip r:embed="rId2"/>
          <a:srcRect l="12537" r="32758"/>
          <a:stretch>
            <a:fillRect/>
          </a:stretch>
        </p:blipFill>
        <p:spPr>
          <a:xfrm>
            <a:off x="-78105" y="-18415"/>
            <a:ext cx="12295505" cy="6894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5450" y="2654935"/>
            <a:ext cx="88011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6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芝麻认证</a:t>
            </a:r>
            <a:r>
              <a:rPr lang="en-US" sz="6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人脸识别</a:t>
            </a:r>
            <a:endParaRPr lang="zh-CN" altLang="en-US" sz="60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00.000000"/>
                  <p14:fade in="75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4878" y="26990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芝麻认证的优点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17060" y="2232025"/>
            <a:ext cx="3351213" cy="4751677"/>
            <a:chOff x="4403725" y="2232025"/>
            <a:chExt cx="3351213" cy="4751677"/>
          </a:xfrm>
          <a:solidFill>
            <a:srgbClr val="10FBFE">
              <a:alpha val="89000"/>
            </a:srgbClr>
          </a:solidFill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10FBFE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493511" y="4284345"/>
              <a:ext cx="519113" cy="2699357"/>
              <a:chOff x="-26597" y="1024624"/>
              <a:chExt cx="402656" cy="2092042"/>
            </a:xfrm>
            <a:grpFill/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43031" y="11933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70528" y="1154483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57100" y="1205874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46237" y="3019505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-26597" y="1024624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168264" y="2996565"/>
              <a:ext cx="476250" cy="481648"/>
              <a:chOff x="-30812" y="-1205483"/>
              <a:chExt cx="453105" cy="458096"/>
            </a:xfrm>
            <a:grpFill/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-30812" y="-944511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-30812" y="-1205483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6573520" y="2944495"/>
              <a:ext cx="495300" cy="533400"/>
              <a:chOff x="1304120" y="-49571"/>
              <a:chExt cx="466184" cy="501686"/>
            </a:xfrm>
            <a:grpFill/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45788" y="375244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466004" y="366314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1342760" y="23951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1304120" y="-49571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1579720" y="152561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5139053" y="4217035"/>
              <a:ext cx="476724" cy="568326"/>
              <a:chOff x="-1792935" y="-7248"/>
              <a:chExt cx="604417" cy="720726"/>
            </a:xfrm>
            <a:grpFill/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-1331393" y="-7248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-1792935" y="432490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-1570300" y="224527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8298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  <a:grpFill/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  <a:grpFill/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  <a:grpFill/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FBFE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10FBFE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10FBFE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7960995" y="223139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安全性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960995" y="2597150"/>
            <a:ext cx="25038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客服人员不涉及到用户的身份资料审核，在保密方面做到安全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60995" y="432244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体验性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0995" y="4688205"/>
            <a:ext cx="34264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采用人脸识别方式对用户的身份进行确认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站在用户的角度来说：咦，好高端！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6280" y="22288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便捷性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0700" y="2597150"/>
            <a:ext cx="24352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在开发效率上方便快捷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用户在进行认证操作时方便快捷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86280" y="431736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实时性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19580" y="4685665"/>
            <a:ext cx="25063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用户操作完成后即可反馈认证结果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在速度上遥遥领先于传统认证方式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3" grpId="0"/>
      <p:bldP spid="34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芝麻认证的使用步骤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110865"/>
            <a:ext cx="28498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Certification procedures for sesame certification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芝麻认证的使用步骤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27245" y="1261110"/>
            <a:ext cx="2937510" cy="2057400"/>
            <a:chOff x="6056117" y="2946399"/>
            <a:chExt cx="4713482" cy="2692402"/>
          </a:xfrm>
        </p:grpSpPr>
        <p:sp>
          <p:nvSpPr>
            <p:cNvPr id="156" name="任意多边形 155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梯形 1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梯形 14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73745" y="1269365"/>
            <a:ext cx="2937510" cy="2056130"/>
            <a:chOff x="6056117" y="2946399"/>
            <a:chExt cx="4713482" cy="2692402"/>
          </a:xfrm>
        </p:grpSpPr>
        <p:sp>
          <p:nvSpPr>
            <p:cNvPr id="25" name="任意多边形 24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梯形 2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梯形 2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66775" y="1261110"/>
            <a:ext cx="2937510" cy="2057400"/>
            <a:chOff x="6056117" y="2946399"/>
            <a:chExt cx="4713482" cy="2692402"/>
          </a:xfrm>
        </p:grpSpPr>
        <p:sp>
          <p:nvSpPr>
            <p:cNvPr id="31" name="任意多边形 30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梯形 31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梯形 33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1054735" y="1270000"/>
            <a:ext cx="2618740" cy="204851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28540" y="1270000"/>
            <a:ext cx="2618740" cy="204914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575040" y="1277620"/>
            <a:ext cx="2618740" cy="20408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24460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、身份信息确认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55370" y="3953510"/>
            <a:ext cx="26181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输入认证者的身份证件信息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要与下一步骤的人脸进行匹配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7586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、人脸识别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86630" y="3953510"/>
            <a:ext cx="26181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对第一步骤中输入的身份信息者人脸采集分析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24900" y="3545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、认证完成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35670" y="3953510"/>
            <a:ext cx="26181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认证成功或者失败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6" grpId="0" bldLvl="0" animBg="1"/>
      <p:bldP spid="38" grpId="0" bldLvl="0" animBg="1"/>
      <p:bldP spid="39" grpId="0" bldLvl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芝麻认证失败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237605" y="1066165"/>
            <a:ext cx="2937510" cy="2057400"/>
            <a:chOff x="6056117" y="2946399"/>
            <a:chExt cx="4713482" cy="2692402"/>
          </a:xfrm>
        </p:grpSpPr>
        <p:sp>
          <p:nvSpPr>
            <p:cNvPr id="156" name="任意多边形 155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梯形 1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梯形 14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9855" y="3945255"/>
            <a:ext cx="2937510" cy="2056130"/>
            <a:chOff x="6056117" y="2946399"/>
            <a:chExt cx="4713482" cy="2692402"/>
          </a:xfrm>
        </p:grpSpPr>
        <p:sp>
          <p:nvSpPr>
            <p:cNvPr id="2" name="任意多边形 1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6" name="梯形 25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梯形 7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89860" y="1057275"/>
            <a:ext cx="2937510" cy="2057400"/>
            <a:chOff x="6056117" y="2946399"/>
            <a:chExt cx="4713482" cy="2692402"/>
          </a:xfrm>
        </p:grpSpPr>
        <p:sp>
          <p:nvSpPr>
            <p:cNvPr id="11" name="任意多边形 10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梯形 13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877820" y="1066165"/>
            <a:ext cx="2618740" cy="204851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38900" y="1075055"/>
            <a:ext cx="2618740" cy="204914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851150" y="3953510"/>
            <a:ext cx="2618740" cy="20408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782570" y="3341370"/>
            <a:ext cx="284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身份证号码与姓名不符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28765" y="3202940"/>
            <a:ext cx="223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身份信息与支付宝登录用户不一致</a:t>
            </a:r>
            <a:endParaRPr lang="zh-CN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01010" y="622109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未采集到人脸</a:t>
            </a:r>
            <a:endParaRPr lang="zh-CN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197600" y="3952240"/>
            <a:ext cx="2937510" cy="2056130"/>
            <a:chOff x="6056117" y="2946399"/>
            <a:chExt cx="4713482" cy="2692402"/>
          </a:xfrm>
        </p:grpSpPr>
        <p:sp>
          <p:nvSpPr>
            <p:cNvPr id="64" name="任意多边形 63"/>
            <p:cNvSpPr/>
            <p:nvPr/>
          </p:nvSpPr>
          <p:spPr>
            <a:xfrm>
              <a:off x="6062323" y="2946400"/>
              <a:ext cx="4707276" cy="2692400"/>
            </a:xfrm>
            <a:custGeom>
              <a:avLst/>
              <a:gdLst>
                <a:gd name="connsiteX0" fmla="*/ 327102 w 4707276"/>
                <a:gd name="connsiteY0" fmla="*/ 0 h 2692400"/>
                <a:gd name="connsiteX1" fmla="*/ 4490823 w 4707276"/>
                <a:gd name="connsiteY1" fmla="*/ 0 h 2692400"/>
                <a:gd name="connsiteX2" fmla="*/ 4707276 w 4707276"/>
                <a:gd name="connsiteY2" fmla="*/ 208110 h 2692400"/>
                <a:gd name="connsiteX3" fmla="*/ 4707276 w 4707276"/>
                <a:gd name="connsiteY3" fmla="*/ 2641883 h 2692400"/>
                <a:gd name="connsiteX4" fmla="*/ 4649275 w 4707276"/>
                <a:gd name="connsiteY4" fmla="*/ 2692400 h 2692400"/>
                <a:gd name="connsiteX5" fmla="*/ 1684677 w 4707276"/>
                <a:gd name="connsiteY5" fmla="*/ 2692400 h 2692400"/>
                <a:gd name="connsiteX6" fmla="*/ 1662452 w 4707276"/>
                <a:gd name="connsiteY6" fmla="*/ 2603500 h 2692400"/>
                <a:gd name="connsiteX7" fmla="*/ 665502 w 4707276"/>
                <a:gd name="connsiteY7" fmla="*/ 2603500 h 2692400"/>
                <a:gd name="connsiteX8" fmla="*/ 643277 w 4707276"/>
                <a:gd name="connsiteY8" fmla="*/ 2692400 h 2692400"/>
                <a:gd name="connsiteX9" fmla="*/ 421679 w 4707276"/>
                <a:gd name="connsiteY9" fmla="*/ 2692400 h 2692400"/>
                <a:gd name="connsiteX10" fmla="*/ 138343 w 4707276"/>
                <a:gd name="connsiteY10" fmla="*/ 2409065 h 2692400"/>
                <a:gd name="connsiteX11" fmla="*/ 138343 w 4707276"/>
                <a:gd name="connsiteY11" fmla="*/ 2072480 h 2692400"/>
                <a:gd name="connsiteX12" fmla="*/ 0 w 4707276"/>
                <a:gd name="connsiteY12" fmla="*/ 1916770 h 2692400"/>
                <a:gd name="connsiteX13" fmla="*/ 0 w 4707276"/>
                <a:gd name="connsiteY13" fmla="*/ 356531 h 2692400"/>
                <a:gd name="connsiteX14" fmla="*/ 138345 w 4707276"/>
                <a:gd name="connsiteY14" fmla="*/ 200819 h 2692400"/>
                <a:gd name="connsiteX15" fmla="*/ 138345 w 4707276"/>
                <a:gd name="connsiteY15" fmla="*/ 201445 h 26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6" h="2692400">
                  <a:moveTo>
                    <a:pt x="327102" y="0"/>
                  </a:moveTo>
                  <a:lnTo>
                    <a:pt x="4490823" y="0"/>
                  </a:lnTo>
                  <a:lnTo>
                    <a:pt x="4707276" y="208110"/>
                  </a:lnTo>
                  <a:lnTo>
                    <a:pt x="4707276" y="2641883"/>
                  </a:lnTo>
                  <a:lnTo>
                    <a:pt x="4649275" y="2692400"/>
                  </a:lnTo>
                  <a:lnTo>
                    <a:pt x="1684677" y="2692400"/>
                  </a:lnTo>
                  <a:lnTo>
                    <a:pt x="1662452" y="2603500"/>
                  </a:lnTo>
                  <a:lnTo>
                    <a:pt x="665502" y="2603500"/>
                  </a:lnTo>
                  <a:lnTo>
                    <a:pt x="643277" y="2692400"/>
                  </a:lnTo>
                  <a:lnTo>
                    <a:pt x="421679" y="2692400"/>
                  </a:lnTo>
                  <a:lnTo>
                    <a:pt x="138343" y="2409065"/>
                  </a:lnTo>
                  <a:lnTo>
                    <a:pt x="138343" y="2072480"/>
                  </a:lnTo>
                  <a:lnTo>
                    <a:pt x="0" y="1916770"/>
                  </a:lnTo>
                  <a:lnTo>
                    <a:pt x="0" y="356531"/>
                  </a:lnTo>
                  <a:lnTo>
                    <a:pt x="138345" y="200819"/>
                  </a:lnTo>
                  <a:lnTo>
                    <a:pt x="138345" y="201445"/>
                  </a:lnTo>
                  <a:close/>
                </a:path>
              </a:pathLst>
            </a:custGeom>
            <a:noFill/>
            <a:ln w="25400">
              <a:solidFill>
                <a:srgbClr val="10FBFE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5" name="梯形 64"/>
            <p:cNvSpPr/>
            <p:nvPr/>
          </p:nvSpPr>
          <p:spPr>
            <a:xfrm rot="5400000">
              <a:off x="5444137" y="3907634"/>
              <a:ext cx="1371598" cy="147638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直角三角形 65"/>
            <p:cNvSpPr/>
            <p:nvPr/>
          </p:nvSpPr>
          <p:spPr>
            <a:xfrm>
              <a:off x="6203755" y="5445125"/>
              <a:ext cx="193676" cy="193676"/>
            </a:xfrm>
            <a:prstGeom prst="rtTriangle">
              <a:avLst/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梯形 66"/>
            <p:cNvSpPr/>
            <p:nvPr/>
          </p:nvSpPr>
          <p:spPr>
            <a:xfrm rot="10800000">
              <a:off x="7313618" y="2946399"/>
              <a:ext cx="3113427" cy="114301"/>
            </a:xfrm>
            <a:prstGeom prst="trapezoid">
              <a:avLst>
                <a:gd name="adj" fmla="val 66935"/>
              </a:avLst>
            </a:pr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10338760" y="2957431"/>
              <a:ext cx="430663" cy="2681369"/>
            </a:xfrm>
            <a:custGeom>
              <a:avLst/>
              <a:gdLst>
                <a:gd name="connsiteX0" fmla="*/ 83972 w 430663"/>
                <a:gd name="connsiteY0" fmla="*/ 81 h 2681369"/>
                <a:gd name="connsiteX1" fmla="*/ 211289 w 430663"/>
                <a:gd name="connsiteY1" fmla="*/ 396 h 2681369"/>
                <a:gd name="connsiteX2" fmla="*/ 422109 w 430663"/>
                <a:gd name="connsiteY2" fmla="*/ 202488 h 2681369"/>
                <a:gd name="connsiteX3" fmla="*/ 430663 w 430663"/>
                <a:gd name="connsiteY3" fmla="*/ 2631007 h 2681369"/>
                <a:gd name="connsiteX4" fmla="*/ 372839 w 430663"/>
                <a:gd name="connsiteY4" fmla="*/ 2681369 h 2681369"/>
                <a:gd name="connsiteX5" fmla="*/ 215741 w 430663"/>
                <a:gd name="connsiteY5" fmla="*/ 2681369 h 2681369"/>
                <a:gd name="connsiteX6" fmla="*/ 215142 w 430663"/>
                <a:gd name="connsiteY6" fmla="*/ 2669463 h 2681369"/>
                <a:gd name="connsiteX7" fmla="*/ 321623 w 430663"/>
                <a:gd name="connsiteY7" fmla="*/ 2669463 h 2681369"/>
                <a:gd name="connsiteX8" fmla="*/ 321623 w 430663"/>
                <a:gd name="connsiteY8" fmla="*/ 2493726 h 2681369"/>
                <a:gd name="connsiteX9" fmla="*/ 388931 w 430663"/>
                <a:gd name="connsiteY9" fmla="*/ 2476899 h 2681369"/>
                <a:gd name="connsiteX10" fmla="*/ 388931 w 430663"/>
                <a:gd name="connsiteY10" fmla="*/ 1194199 h 2681369"/>
                <a:gd name="connsiteX11" fmla="*/ 321623 w 430663"/>
                <a:gd name="connsiteY11" fmla="*/ 1177372 h 2681369"/>
                <a:gd name="connsiteX12" fmla="*/ 321623 w 430663"/>
                <a:gd name="connsiteY12" fmla="*/ 246779 h 2681369"/>
                <a:gd name="connsiteX13" fmla="*/ 316302 w 430663"/>
                <a:gd name="connsiteY13" fmla="*/ 246779 h 2681369"/>
                <a:gd name="connsiteX14" fmla="*/ 291893 w 430663"/>
                <a:gd name="connsiteY14" fmla="*/ 222942 h 2681369"/>
                <a:gd name="connsiteX15" fmla="*/ 160173 w 430663"/>
                <a:gd name="connsiteY15" fmla="*/ 102475 h 2681369"/>
                <a:gd name="connsiteX16" fmla="*/ 0 w 430663"/>
                <a:gd name="connsiteY16" fmla="*/ 101361 h 2681369"/>
                <a:gd name="connsiteX17" fmla="*/ 83972 w 430663"/>
                <a:gd name="connsiteY17" fmla="*/ 81 h 268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663" h="2681369">
                  <a:moveTo>
                    <a:pt x="83972" y="81"/>
                  </a:moveTo>
                  <a:cubicBezTo>
                    <a:pt x="133555" y="-608"/>
                    <a:pt x="161706" y="3466"/>
                    <a:pt x="211289" y="396"/>
                  </a:cubicBezTo>
                  <a:cubicBezTo>
                    <a:pt x="302993" y="90778"/>
                    <a:pt x="313735" y="88293"/>
                    <a:pt x="422109" y="202488"/>
                  </a:cubicBezTo>
                  <a:lnTo>
                    <a:pt x="430663" y="2631007"/>
                  </a:lnTo>
                  <a:lnTo>
                    <a:pt x="372839" y="2681369"/>
                  </a:lnTo>
                  <a:lnTo>
                    <a:pt x="215741" y="2681369"/>
                  </a:lnTo>
                  <a:lnTo>
                    <a:pt x="215142" y="2669463"/>
                  </a:lnTo>
                  <a:lnTo>
                    <a:pt x="321623" y="2669463"/>
                  </a:lnTo>
                  <a:lnTo>
                    <a:pt x="321623" y="2493726"/>
                  </a:lnTo>
                  <a:lnTo>
                    <a:pt x="388931" y="2476899"/>
                  </a:lnTo>
                  <a:lnTo>
                    <a:pt x="388931" y="1194199"/>
                  </a:lnTo>
                  <a:lnTo>
                    <a:pt x="321623" y="1177372"/>
                  </a:lnTo>
                  <a:lnTo>
                    <a:pt x="321623" y="246779"/>
                  </a:lnTo>
                  <a:lnTo>
                    <a:pt x="316302" y="246779"/>
                  </a:lnTo>
                  <a:lnTo>
                    <a:pt x="291893" y="222942"/>
                  </a:lnTo>
                  <a:cubicBezTo>
                    <a:pt x="234408" y="168238"/>
                    <a:pt x="224162" y="168618"/>
                    <a:pt x="160173" y="102475"/>
                  </a:cubicBezTo>
                  <a:lnTo>
                    <a:pt x="0" y="101361"/>
                  </a:lnTo>
                  <a:cubicBezTo>
                    <a:pt x="27699" y="45958"/>
                    <a:pt x="44836" y="6893"/>
                    <a:pt x="83972" y="81"/>
                  </a:cubicBezTo>
                  <a:close/>
                </a:path>
              </a:pathLst>
            </a:custGeom>
            <a:solidFill>
              <a:srgbClr val="10FB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9" name="矩形 68"/>
          <p:cNvSpPr/>
          <p:nvPr/>
        </p:nvSpPr>
        <p:spPr>
          <a:xfrm>
            <a:off x="6398895" y="3960495"/>
            <a:ext cx="2618740" cy="204089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6471920" y="6221095"/>
            <a:ext cx="258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身份信息与人脸不一致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0" grpId="0" bldLvl="0" animBg="1"/>
      <p:bldP spid="21" grpId="0" bldLvl="0" animBg="1"/>
      <p:bldP spid="23" grpId="0" bldLvl="0" animBg="1"/>
      <p:bldP spid="40" grpId="0"/>
      <p:bldP spid="42" grpId="0"/>
      <p:bldP spid="44" grpId="0"/>
      <p:bldP spid="69" grpId="0" bldLvl="0" animBg="1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PART.04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芝麻认证的开发步骤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110865"/>
            <a:ext cx="28498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Sesame certification development steps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芝麻认证的开发步骤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2181" y="1892905"/>
            <a:ext cx="7767638" cy="3936504"/>
            <a:chOff x="1435100" y="1393825"/>
            <a:chExt cx="9478963" cy="4803775"/>
          </a:xfrm>
        </p:grpSpPr>
        <p:sp>
          <p:nvSpPr>
            <p:cNvPr id="21506" name="Freeform 265"/>
            <p:cNvSpPr>
              <a:spLocks noChangeArrowheads="1"/>
            </p:cNvSpPr>
            <p:nvPr/>
          </p:nvSpPr>
          <p:spPr bwMode="auto">
            <a:xfrm>
              <a:off x="4635500" y="2465388"/>
              <a:ext cx="1304925" cy="1604962"/>
            </a:xfrm>
            <a:custGeom>
              <a:avLst/>
              <a:gdLst>
                <a:gd name="T0" fmla="*/ 706834 w 312"/>
                <a:gd name="T1" fmla="*/ 804565 h 385"/>
                <a:gd name="T2" fmla="*/ 1304925 w 312"/>
                <a:gd name="T3" fmla="*/ 1604962 h 385"/>
                <a:gd name="T4" fmla="*/ 242582 w 312"/>
                <a:gd name="T5" fmla="*/ 1183920 h 385"/>
                <a:gd name="T6" fmla="*/ 12547 w 312"/>
                <a:gd name="T7" fmla="*/ 904615 h 385"/>
                <a:gd name="T8" fmla="*/ 4182 w 312"/>
                <a:gd name="T9" fmla="*/ 804565 h 385"/>
                <a:gd name="T10" fmla="*/ 12547 w 312"/>
                <a:gd name="T11" fmla="*/ 700347 h 385"/>
                <a:gd name="T12" fmla="*/ 242582 w 312"/>
                <a:gd name="T13" fmla="*/ 425211 h 385"/>
                <a:gd name="T14" fmla="*/ 1304925 w 312"/>
                <a:gd name="T15" fmla="*/ 0 h 385"/>
                <a:gd name="T16" fmla="*/ 706834 w 312"/>
                <a:gd name="T17" fmla="*/ 804565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5"/>
                <a:gd name="T29" fmla="*/ 312 w 312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5">
                  <a:moveTo>
                    <a:pt x="169" y="193"/>
                  </a:moveTo>
                  <a:cubicBezTo>
                    <a:pt x="170" y="265"/>
                    <a:pt x="254" y="358"/>
                    <a:pt x="312" y="385"/>
                  </a:cubicBezTo>
                  <a:cubicBezTo>
                    <a:pt x="304" y="385"/>
                    <a:pt x="104" y="302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09"/>
                    <a:pt x="1" y="202"/>
                    <a:pt x="1" y="193"/>
                  </a:cubicBezTo>
                  <a:cubicBezTo>
                    <a:pt x="1" y="184"/>
                    <a:pt x="0" y="176"/>
                    <a:pt x="3" y="168"/>
                  </a:cubicBezTo>
                  <a:cubicBezTo>
                    <a:pt x="9" y="139"/>
                    <a:pt x="28" y="113"/>
                    <a:pt x="58" y="102"/>
                  </a:cubicBezTo>
                  <a:cubicBezTo>
                    <a:pt x="104" y="83"/>
                    <a:pt x="304" y="0"/>
                    <a:pt x="312" y="0"/>
                  </a:cubicBezTo>
                  <a:cubicBezTo>
                    <a:pt x="254" y="27"/>
                    <a:pt x="170" y="116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7" name="Freeform 263"/>
            <p:cNvSpPr>
              <a:spLocks noChangeArrowheads="1"/>
            </p:cNvSpPr>
            <p:nvPr/>
          </p:nvSpPr>
          <p:spPr bwMode="auto">
            <a:xfrm>
              <a:off x="6307138" y="3521075"/>
              <a:ext cx="1300162" cy="1606550"/>
            </a:xfrm>
            <a:custGeom>
              <a:avLst/>
              <a:gdLst>
                <a:gd name="T0" fmla="*/ 597824 w 311"/>
                <a:gd name="T1" fmla="*/ 801189 h 385"/>
                <a:gd name="T2" fmla="*/ 0 w 311"/>
                <a:gd name="T3" fmla="*/ 0 h 385"/>
                <a:gd name="T4" fmla="*/ 1061869 w 311"/>
                <a:gd name="T5" fmla="*/ 421459 h 385"/>
                <a:gd name="T6" fmla="*/ 1291801 w 311"/>
                <a:gd name="T7" fmla="*/ 701040 h 385"/>
                <a:gd name="T8" fmla="*/ 1300162 w 311"/>
                <a:gd name="T9" fmla="*/ 801189 h 385"/>
                <a:gd name="T10" fmla="*/ 1291801 w 311"/>
                <a:gd name="T11" fmla="*/ 905510 h 385"/>
                <a:gd name="T12" fmla="*/ 1061869 w 311"/>
                <a:gd name="T13" fmla="*/ 1180919 h 385"/>
                <a:gd name="T14" fmla="*/ 0 w 311"/>
                <a:gd name="T15" fmla="*/ 1606550 h 385"/>
                <a:gd name="T16" fmla="*/ 597824 w 311"/>
                <a:gd name="T17" fmla="*/ 801189 h 3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5"/>
                <a:gd name="T29" fmla="*/ 311 w 311"/>
                <a:gd name="T30" fmla="*/ 385 h 3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5">
                  <a:moveTo>
                    <a:pt x="143" y="192"/>
                  </a:moveTo>
                  <a:cubicBezTo>
                    <a:pt x="142" y="120"/>
                    <a:pt x="58" y="27"/>
                    <a:pt x="0" y="0"/>
                  </a:cubicBezTo>
                  <a:cubicBezTo>
                    <a:pt x="7" y="0"/>
                    <a:pt x="208" y="83"/>
                    <a:pt x="254" y="101"/>
                  </a:cubicBezTo>
                  <a:cubicBezTo>
                    <a:pt x="283" y="113"/>
                    <a:pt x="303" y="139"/>
                    <a:pt x="309" y="168"/>
                  </a:cubicBezTo>
                  <a:cubicBezTo>
                    <a:pt x="311" y="175"/>
                    <a:pt x="311" y="183"/>
                    <a:pt x="311" y="192"/>
                  </a:cubicBezTo>
                  <a:cubicBezTo>
                    <a:pt x="311" y="201"/>
                    <a:pt x="311" y="209"/>
                    <a:pt x="309" y="217"/>
                  </a:cubicBezTo>
                  <a:cubicBezTo>
                    <a:pt x="303" y="246"/>
                    <a:pt x="283" y="271"/>
                    <a:pt x="254" y="283"/>
                  </a:cubicBezTo>
                  <a:cubicBezTo>
                    <a:pt x="208" y="302"/>
                    <a:pt x="7" y="385"/>
                    <a:pt x="0" y="385"/>
                  </a:cubicBezTo>
                  <a:cubicBezTo>
                    <a:pt x="58" y="358"/>
                    <a:pt x="142" y="269"/>
                    <a:pt x="143" y="192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8" name="Freeform 266"/>
            <p:cNvSpPr>
              <a:spLocks noChangeArrowheads="1"/>
            </p:cNvSpPr>
            <p:nvPr/>
          </p:nvSpPr>
          <p:spPr bwMode="auto">
            <a:xfrm>
              <a:off x="4635500" y="4572000"/>
              <a:ext cx="1304925" cy="1609725"/>
            </a:xfrm>
            <a:custGeom>
              <a:avLst/>
              <a:gdLst>
                <a:gd name="T0" fmla="*/ 706834 w 312"/>
                <a:gd name="T1" fmla="*/ 804863 h 386"/>
                <a:gd name="T2" fmla="*/ 1304925 w 312"/>
                <a:gd name="T3" fmla="*/ 1609725 h 386"/>
                <a:gd name="T4" fmla="*/ 242582 w 312"/>
                <a:gd name="T5" fmla="*/ 1184357 h 386"/>
                <a:gd name="T6" fmla="*/ 12547 w 312"/>
                <a:gd name="T7" fmla="*/ 904949 h 386"/>
                <a:gd name="T8" fmla="*/ 4182 w 312"/>
                <a:gd name="T9" fmla="*/ 804863 h 386"/>
                <a:gd name="T10" fmla="*/ 12547 w 312"/>
                <a:gd name="T11" fmla="*/ 704776 h 386"/>
                <a:gd name="T12" fmla="*/ 242582 w 312"/>
                <a:gd name="T13" fmla="*/ 425368 h 386"/>
                <a:gd name="T14" fmla="*/ 1304925 w 312"/>
                <a:gd name="T15" fmla="*/ 4170 h 386"/>
                <a:gd name="T16" fmla="*/ 706834 w 312"/>
                <a:gd name="T17" fmla="*/ 804863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86"/>
                <a:gd name="T29" fmla="*/ 312 w 312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86">
                  <a:moveTo>
                    <a:pt x="169" y="193"/>
                  </a:moveTo>
                  <a:cubicBezTo>
                    <a:pt x="170" y="266"/>
                    <a:pt x="254" y="358"/>
                    <a:pt x="312" y="386"/>
                  </a:cubicBezTo>
                  <a:cubicBezTo>
                    <a:pt x="304" y="386"/>
                    <a:pt x="104" y="303"/>
                    <a:pt x="58" y="284"/>
                  </a:cubicBezTo>
                  <a:cubicBezTo>
                    <a:pt x="28" y="272"/>
                    <a:pt x="9" y="246"/>
                    <a:pt x="3" y="217"/>
                  </a:cubicBezTo>
                  <a:cubicBezTo>
                    <a:pt x="0" y="210"/>
                    <a:pt x="1" y="203"/>
                    <a:pt x="1" y="193"/>
                  </a:cubicBezTo>
                  <a:cubicBezTo>
                    <a:pt x="1" y="185"/>
                    <a:pt x="0" y="176"/>
                    <a:pt x="3" y="169"/>
                  </a:cubicBezTo>
                  <a:cubicBezTo>
                    <a:pt x="9" y="140"/>
                    <a:pt x="28" y="114"/>
                    <a:pt x="58" y="102"/>
                  </a:cubicBezTo>
                  <a:cubicBezTo>
                    <a:pt x="104" y="83"/>
                    <a:pt x="304" y="0"/>
                    <a:pt x="312" y="1"/>
                  </a:cubicBezTo>
                  <a:cubicBezTo>
                    <a:pt x="254" y="28"/>
                    <a:pt x="170" y="117"/>
                    <a:pt x="169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" name="Freeform 267"/>
            <p:cNvSpPr>
              <a:spLocks noChangeArrowheads="1"/>
            </p:cNvSpPr>
            <p:nvPr/>
          </p:nvSpPr>
          <p:spPr bwMode="auto">
            <a:xfrm>
              <a:off x="6307138" y="1409700"/>
              <a:ext cx="1300162" cy="1611313"/>
            </a:xfrm>
            <a:custGeom>
              <a:avLst/>
              <a:gdLst>
                <a:gd name="T0" fmla="*/ 597824 w 311"/>
                <a:gd name="T1" fmla="*/ 805657 h 386"/>
                <a:gd name="T2" fmla="*/ 0 w 311"/>
                <a:gd name="T3" fmla="*/ 0 h 386"/>
                <a:gd name="T4" fmla="*/ 1061869 w 311"/>
                <a:gd name="T5" fmla="*/ 425787 h 386"/>
                <a:gd name="T6" fmla="*/ 1291801 w 311"/>
                <a:gd name="T7" fmla="*/ 705471 h 386"/>
                <a:gd name="T8" fmla="*/ 1300162 w 311"/>
                <a:gd name="T9" fmla="*/ 805657 h 386"/>
                <a:gd name="T10" fmla="*/ 1291801 w 311"/>
                <a:gd name="T11" fmla="*/ 905842 h 386"/>
                <a:gd name="T12" fmla="*/ 1061869 w 311"/>
                <a:gd name="T13" fmla="*/ 1185526 h 386"/>
                <a:gd name="T14" fmla="*/ 0 w 311"/>
                <a:gd name="T15" fmla="*/ 1607139 h 386"/>
                <a:gd name="T16" fmla="*/ 597824 w 311"/>
                <a:gd name="T17" fmla="*/ 805657 h 3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1"/>
                <a:gd name="T28" fmla="*/ 0 h 386"/>
                <a:gd name="T29" fmla="*/ 311 w 311"/>
                <a:gd name="T30" fmla="*/ 386 h 3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1" h="386">
                  <a:moveTo>
                    <a:pt x="143" y="193"/>
                  </a:moveTo>
                  <a:cubicBezTo>
                    <a:pt x="142" y="120"/>
                    <a:pt x="58" y="28"/>
                    <a:pt x="0" y="0"/>
                  </a:cubicBezTo>
                  <a:cubicBezTo>
                    <a:pt x="7" y="0"/>
                    <a:pt x="208" y="83"/>
                    <a:pt x="254" y="102"/>
                  </a:cubicBezTo>
                  <a:cubicBezTo>
                    <a:pt x="283" y="114"/>
                    <a:pt x="303" y="140"/>
                    <a:pt x="309" y="169"/>
                  </a:cubicBezTo>
                  <a:cubicBezTo>
                    <a:pt x="311" y="176"/>
                    <a:pt x="311" y="183"/>
                    <a:pt x="311" y="193"/>
                  </a:cubicBezTo>
                  <a:cubicBezTo>
                    <a:pt x="311" y="201"/>
                    <a:pt x="311" y="210"/>
                    <a:pt x="309" y="217"/>
                  </a:cubicBezTo>
                  <a:cubicBezTo>
                    <a:pt x="303" y="246"/>
                    <a:pt x="283" y="272"/>
                    <a:pt x="254" y="284"/>
                  </a:cubicBezTo>
                  <a:cubicBezTo>
                    <a:pt x="208" y="303"/>
                    <a:pt x="7" y="386"/>
                    <a:pt x="0" y="385"/>
                  </a:cubicBezTo>
                  <a:cubicBezTo>
                    <a:pt x="58" y="358"/>
                    <a:pt x="142" y="269"/>
                    <a:pt x="143" y="193"/>
                  </a:cubicBezTo>
                  <a:close/>
                </a:path>
              </a:pathLst>
            </a:custGeom>
            <a:solidFill>
              <a:srgbClr val="10FBFE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任意多边形 8"/>
            <p:cNvSpPr>
              <a:spLocks noChangeArrowheads="1"/>
            </p:cNvSpPr>
            <p:nvPr/>
          </p:nvSpPr>
          <p:spPr bwMode="auto">
            <a:xfrm>
              <a:off x="1601788" y="2946400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4" name="椭圆 9"/>
            <p:cNvSpPr>
              <a:spLocks noChangeAspect="1" noChangeArrowheads="1"/>
            </p:cNvSpPr>
            <p:nvPr/>
          </p:nvSpPr>
          <p:spPr bwMode="auto">
            <a:xfrm>
              <a:off x="1435100" y="28384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5" name="任意多边形 10"/>
            <p:cNvSpPr>
              <a:spLocks noChangeArrowheads="1"/>
            </p:cNvSpPr>
            <p:nvPr/>
          </p:nvSpPr>
          <p:spPr bwMode="auto">
            <a:xfrm>
              <a:off x="1585913" y="52974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6" name="椭圆 11"/>
            <p:cNvSpPr>
              <a:spLocks noChangeAspect="1" noChangeArrowheads="1"/>
            </p:cNvSpPr>
            <p:nvPr/>
          </p:nvSpPr>
          <p:spPr bwMode="auto">
            <a:xfrm>
              <a:off x="1435100" y="51879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7" name="椭圆 12"/>
            <p:cNvSpPr>
              <a:spLocks noChangeAspect="1" noChangeArrowheads="1"/>
            </p:cNvSpPr>
            <p:nvPr/>
          </p:nvSpPr>
          <p:spPr bwMode="auto">
            <a:xfrm>
              <a:off x="10698163" y="1938338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18" name="任意多边形 13"/>
            <p:cNvSpPr>
              <a:spLocks noChangeArrowheads="1"/>
            </p:cNvSpPr>
            <p:nvPr/>
          </p:nvSpPr>
          <p:spPr bwMode="auto">
            <a:xfrm>
              <a:off x="7558088" y="4116388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19" name="椭圆 14"/>
            <p:cNvSpPr>
              <a:spLocks noChangeAspect="1" noChangeArrowheads="1"/>
            </p:cNvSpPr>
            <p:nvPr/>
          </p:nvSpPr>
          <p:spPr bwMode="auto">
            <a:xfrm>
              <a:off x="10664825" y="4019550"/>
              <a:ext cx="215900" cy="215900"/>
            </a:xfrm>
            <a:prstGeom prst="ellipse">
              <a:avLst/>
            </a:prstGeom>
            <a:solidFill>
              <a:srgbClr val="10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0" name="任意多边形 47"/>
            <p:cNvSpPr>
              <a:spLocks noChangeArrowheads="1"/>
            </p:cNvSpPr>
            <p:nvPr/>
          </p:nvSpPr>
          <p:spPr bwMode="auto">
            <a:xfrm>
              <a:off x="5810250" y="1393825"/>
              <a:ext cx="955675" cy="587375"/>
            </a:xfrm>
            <a:custGeom>
              <a:avLst/>
              <a:gdLst>
                <a:gd name="T0" fmla="*/ 367229 w 956472"/>
                <a:gd name="T1" fmla="*/ 413 h 588502"/>
                <a:gd name="T2" fmla="*/ 497908 w 956472"/>
                <a:gd name="T3" fmla="*/ 15897 h 588502"/>
                <a:gd name="T4" fmla="*/ 507694 w 956472"/>
                <a:gd name="T5" fmla="*/ 19740 h 588502"/>
                <a:gd name="T6" fmla="*/ 497218 w 956472"/>
                <a:gd name="T7" fmla="*/ 16947 h 588502"/>
                <a:gd name="T8" fmla="*/ 885296 w 956472"/>
                <a:gd name="T9" fmla="*/ 348452 h 588502"/>
                <a:gd name="T10" fmla="*/ 955675 w 956472"/>
                <a:gd name="T11" fmla="*/ 446575 h 588502"/>
                <a:gd name="T12" fmla="*/ 946671 w 956472"/>
                <a:gd name="T13" fmla="*/ 449128 h 588502"/>
                <a:gd name="T14" fmla="*/ 184904 w 956472"/>
                <a:gd name="T15" fmla="*/ 578032 h 588502"/>
                <a:gd name="T16" fmla="*/ 22141 w 956472"/>
                <a:gd name="T17" fmla="*/ 186620 h 588502"/>
                <a:gd name="T18" fmla="*/ 367229 w 956472"/>
                <a:gd name="T19" fmla="*/ 413 h 5885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6472"/>
                <a:gd name="T31" fmla="*/ 0 h 588502"/>
                <a:gd name="T32" fmla="*/ 956472 w 956472"/>
                <a:gd name="T33" fmla="*/ 588502 h 5885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6472" h="588502">
                  <a:moveTo>
                    <a:pt x="367535" y="414"/>
                  </a:moveTo>
                  <a:cubicBezTo>
                    <a:pt x="414525" y="-1542"/>
                    <a:pt x="459687" y="3413"/>
                    <a:pt x="498323" y="15928"/>
                  </a:cubicBezTo>
                  <a:lnTo>
                    <a:pt x="508117" y="19778"/>
                  </a:lnTo>
                  <a:lnTo>
                    <a:pt x="497633" y="16980"/>
                  </a:lnTo>
                  <a:cubicBezTo>
                    <a:pt x="618911" y="75378"/>
                    <a:pt x="767371" y="200518"/>
                    <a:pt x="886034" y="349121"/>
                  </a:cubicBezTo>
                  <a:lnTo>
                    <a:pt x="956472" y="447432"/>
                  </a:lnTo>
                  <a:lnTo>
                    <a:pt x="947460" y="449990"/>
                  </a:lnTo>
                  <a:cubicBezTo>
                    <a:pt x="670620" y="526992"/>
                    <a:pt x="284258" y="618253"/>
                    <a:pt x="185058" y="579141"/>
                  </a:cubicBezTo>
                  <a:cubicBezTo>
                    <a:pt x="34690" y="516562"/>
                    <a:pt x="-40494" y="341340"/>
                    <a:pt x="22159" y="186978"/>
                  </a:cubicBezTo>
                  <a:cubicBezTo>
                    <a:pt x="69149" y="74336"/>
                    <a:pt x="226565" y="6281"/>
                    <a:pt x="367535" y="41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任意多边形 43"/>
            <p:cNvSpPr>
              <a:spLocks noChangeArrowheads="1"/>
            </p:cNvSpPr>
            <p:nvPr/>
          </p:nvSpPr>
          <p:spPr bwMode="auto">
            <a:xfrm>
              <a:off x="5480050" y="5608638"/>
              <a:ext cx="958850" cy="588962"/>
            </a:xfrm>
            <a:custGeom>
              <a:avLst/>
              <a:gdLst>
                <a:gd name="T0" fmla="*/ 682816 w 958283"/>
                <a:gd name="T1" fmla="*/ 383 h 588461"/>
                <a:gd name="T2" fmla="*/ 773685 w 958283"/>
                <a:gd name="T3" fmla="*/ 9370 h 588461"/>
                <a:gd name="T4" fmla="*/ 936679 w 958283"/>
                <a:gd name="T5" fmla="*/ 397691 h 588461"/>
                <a:gd name="T6" fmla="*/ 460233 w 958283"/>
                <a:gd name="T7" fmla="*/ 573062 h 588461"/>
                <a:gd name="T8" fmla="*/ 456085 w 958283"/>
                <a:gd name="T9" fmla="*/ 571431 h 588461"/>
                <a:gd name="T10" fmla="*/ 364380 w 958283"/>
                <a:gd name="T11" fmla="*/ 517748 h 588461"/>
                <a:gd name="T12" fmla="*/ 71272 w 958283"/>
                <a:gd name="T13" fmla="*/ 241009 h 588461"/>
                <a:gd name="T14" fmla="*/ 0 w 958283"/>
                <a:gd name="T15" fmla="*/ 141405 h 588461"/>
                <a:gd name="T16" fmla="*/ 9811 w 958283"/>
                <a:gd name="T17" fmla="*/ 138631 h 588461"/>
                <a:gd name="T18" fmla="*/ 682816 w 958283"/>
                <a:gd name="T19" fmla="*/ 383 h 5884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8283"/>
                <a:gd name="T31" fmla="*/ 0 h 588461"/>
                <a:gd name="T32" fmla="*/ 958283 w 958283"/>
                <a:gd name="T33" fmla="*/ 588461 h 5884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8283" h="588461">
                  <a:moveTo>
                    <a:pt x="682412" y="383"/>
                  </a:moveTo>
                  <a:cubicBezTo>
                    <a:pt x="722060" y="-1068"/>
                    <a:pt x="753387" y="1540"/>
                    <a:pt x="773227" y="9362"/>
                  </a:cubicBezTo>
                  <a:cubicBezTo>
                    <a:pt x="923594" y="71942"/>
                    <a:pt x="998778" y="247163"/>
                    <a:pt x="936125" y="397353"/>
                  </a:cubicBezTo>
                  <a:cubicBezTo>
                    <a:pt x="873472" y="551715"/>
                    <a:pt x="614506" y="622638"/>
                    <a:pt x="459961" y="572575"/>
                  </a:cubicBezTo>
                  <a:lnTo>
                    <a:pt x="455815" y="570945"/>
                  </a:lnTo>
                  <a:lnTo>
                    <a:pt x="364165" y="517308"/>
                  </a:lnTo>
                  <a:cubicBezTo>
                    <a:pt x="265785" y="450510"/>
                    <a:pt x="160136" y="352256"/>
                    <a:pt x="71230" y="240804"/>
                  </a:cubicBezTo>
                  <a:lnTo>
                    <a:pt x="0" y="141285"/>
                  </a:lnTo>
                  <a:lnTo>
                    <a:pt x="9805" y="138513"/>
                  </a:lnTo>
                  <a:cubicBezTo>
                    <a:pt x="232093" y="76912"/>
                    <a:pt x="523822" y="6185"/>
                    <a:pt x="682412" y="383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任意多边形 41"/>
            <p:cNvSpPr>
              <a:spLocks noChangeArrowheads="1"/>
            </p:cNvSpPr>
            <p:nvPr/>
          </p:nvSpPr>
          <p:spPr bwMode="auto">
            <a:xfrm>
              <a:off x="5476875" y="4554538"/>
              <a:ext cx="1295400" cy="588962"/>
            </a:xfrm>
            <a:custGeom>
              <a:avLst/>
              <a:gdLst>
                <a:gd name="T0" fmla="*/ 571549 w 1294816"/>
                <a:gd name="T1" fmla="*/ 494 h 589332"/>
                <a:gd name="T2" fmla="*/ 1162365 w 1294816"/>
                <a:gd name="T3" fmla="*/ 105788 h 589332"/>
                <a:gd name="T4" fmla="*/ 1295400 w 1294816"/>
                <a:gd name="T5" fmla="*/ 141991 h 589332"/>
                <a:gd name="T6" fmla="*/ 1218592 w 1294816"/>
                <a:gd name="T7" fmla="*/ 248503 h 589332"/>
                <a:gd name="T8" fmla="*/ 925224 w 1294816"/>
                <a:gd name="T9" fmla="*/ 518883 h 589332"/>
                <a:gd name="T10" fmla="*/ 833187 w 1294816"/>
                <a:gd name="T11" fmla="*/ 570811 h 589332"/>
                <a:gd name="T12" fmla="*/ 830650 w 1294816"/>
                <a:gd name="T13" fmla="*/ 571790 h 589332"/>
                <a:gd name="T14" fmla="*/ 721995 w 1294816"/>
                <a:gd name="T15" fmla="*/ 588469 h 589332"/>
                <a:gd name="T16" fmla="*/ 130657 w 1294816"/>
                <a:gd name="T17" fmla="*/ 483176 h 589332"/>
                <a:gd name="T18" fmla="*/ 0 w 1294816"/>
                <a:gd name="T19" fmla="*/ 447733 h 589332"/>
                <a:gd name="T20" fmla="*/ 73929 w 1294816"/>
                <a:gd name="T21" fmla="*/ 345546 h 589332"/>
                <a:gd name="T22" fmla="*/ 462105 w 1294816"/>
                <a:gd name="T23" fmla="*/ 21952 h 589332"/>
                <a:gd name="T24" fmla="*/ 460185 w 1294816"/>
                <a:gd name="T25" fmla="*/ 22349 h 589332"/>
                <a:gd name="T26" fmla="*/ 462893 w 1294816"/>
                <a:gd name="T27" fmla="*/ 21345 h 589332"/>
                <a:gd name="T28" fmla="*/ 571549 w 1294816"/>
                <a:gd name="T29" fmla="*/ 494 h 5893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4816"/>
                <a:gd name="T46" fmla="*/ 0 h 589332"/>
                <a:gd name="T47" fmla="*/ 1294816 w 1294816"/>
                <a:gd name="T48" fmla="*/ 589332 h 5893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4816" h="589332">
                  <a:moveTo>
                    <a:pt x="571291" y="494"/>
                  </a:moveTo>
                  <a:cubicBezTo>
                    <a:pt x="692429" y="-5765"/>
                    <a:pt x="942016" y="48480"/>
                    <a:pt x="1161841" y="105854"/>
                  </a:cubicBezTo>
                  <a:lnTo>
                    <a:pt x="1294816" y="142080"/>
                  </a:lnTo>
                  <a:lnTo>
                    <a:pt x="1218043" y="248659"/>
                  </a:lnTo>
                  <a:cubicBezTo>
                    <a:pt x="1129046" y="358932"/>
                    <a:pt x="1023287" y="454541"/>
                    <a:pt x="924807" y="519209"/>
                  </a:cubicBezTo>
                  <a:lnTo>
                    <a:pt x="832811" y="571170"/>
                  </a:lnTo>
                  <a:lnTo>
                    <a:pt x="830276" y="572149"/>
                  </a:lnTo>
                  <a:cubicBezTo>
                    <a:pt x="796859" y="580494"/>
                    <a:pt x="759264" y="588839"/>
                    <a:pt x="721670" y="588839"/>
                  </a:cubicBezTo>
                  <a:cubicBezTo>
                    <a:pt x="600532" y="595098"/>
                    <a:pt x="350945" y="540854"/>
                    <a:pt x="130598" y="483480"/>
                  </a:cubicBezTo>
                  <a:lnTo>
                    <a:pt x="0" y="448014"/>
                  </a:lnTo>
                  <a:lnTo>
                    <a:pt x="73896" y="345763"/>
                  </a:lnTo>
                  <a:cubicBezTo>
                    <a:pt x="192437" y="199246"/>
                    <a:pt x="340745" y="78278"/>
                    <a:pt x="461897" y="21966"/>
                  </a:cubicBezTo>
                  <a:lnTo>
                    <a:pt x="459978" y="22363"/>
                  </a:lnTo>
                  <a:lnTo>
                    <a:pt x="462684" y="21358"/>
                  </a:lnTo>
                  <a:cubicBezTo>
                    <a:pt x="496101" y="8840"/>
                    <a:pt x="529519" y="494"/>
                    <a:pt x="571291" y="494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任意多边形 37"/>
            <p:cNvSpPr>
              <a:spLocks noChangeArrowheads="1"/>
            </p:cNvSpPr>
            <p:nvPr/>
          </p:nvSpPr>
          <p:spPr bwMode="auto">
            <a:xfrm>
              <a:off x="5481638" y="3503613"/>
              <a:ext cx="1284287" cy="584200"/>
            </a:xfrm>
            <a:custGeom>
              <a:avLst/>
              <a:gdLst>
                <a:gd name="T0" fmla="*/ 705317 w 1283353"/>
                <a:gd name="T1" fmla="*/ 1084 h 584886"/>
                <a:gd name="T2" fmla="*/ 826543 w 1283353"/>
                <a:gd name="T3" fmla="*/ 17742 h 584886"/>
                <a:gd name="T4" fmla="*/ 832479 w 1283353"/>
                <a:gd name="T5" fmla="*/ 19942 h 584886"/>
                <a:gd name="T6" fmla="*/ 825909 w 1283353"/>
                <a:gd name="T7" fmla="*/ 18192 h 584886"/>
                <a:gd name="T8" fmla="*/ 1214592 w 1283353"/>
                <a:gd name="T9" fmla="*/ 347842 h 584886"/>
                <a:gd name="T10" fmla="*/ 1284287 w 1283353"/>
                <a:gd name="T11" fmla="*/ 444898 h 584886"/>
                <a:gd name="T12" fmla="*/ 1170891 w 1283353"/>
                <a:gd name="T13" fmla="*/ 475860 h 584886"/>
                <a:gd name="T14" fmla="*/ 579910 w 1283353"/>
                <a:gd name="T15" fmla="*/ 584142 h 584886"/>
                <a:gd name="T16" fmla="*/ 458684 w 1283353"/>
                <a:gd name="T17" fmla="*/ 567483 h 584886"/>
                <a:gd name="T18" fmla="*/ 456777 w 1283353"/>
                <a:gd name="T19" fmla="*/ 566749 h 584886"/>
                <a:gd name="T20" fmla="*/ 457897 w 1283353"/>
                <a:gd name="T21" fmla="*/ 567034 h 584886"/>
                <a:gd name="T22" fmla="*/ 69614 w 1283353"/>
                <a:gd name="T23" fmla="*/ 237385 h 584886"/>
                <a:gd name="T24" fmla="*/ 0 w 1283353"/>
                <a:gd name="T25" fmla="*/ 140341 h 584886"/>
                <a:gd name="T26" fmla="*/ 113815 w 1283353"/>
                <a:gd name="T27" fmla="*/ 109366 h 584886"/>
                <a:gd name="T28" fmla="*/ 705317 w 1283353"/>
                <a:gd name="T29" fmla="*/ 1084 h 5848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83353"/>
                <a:gd name="T46" fmla="*/ 0 h 584886"/>
                <a:gd name="T47" fmla="*/ 1283353 w 1283353"/>
                <a:gd name="T48" fmla="*/ 584886 h 58488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83353" h="584886">
                  <a:moveTo>
                    <a:pt x="704804" y="1085"/>
                  </a:moveTo>
                  <a:cubicBezTo>
                    <a:pt x="746576" y="-3085"/>
                    <a:pt x="788348" y="5254"/>
                    <a:pt x="825942" y="17763"/>
                  </a:cubicBezTo>
                  <a:lnTo>
                    <a:pt x="831874" y="19965"/>
                  </a:lnTo>
                  <a:lnTo>
                    <a:pt x="825308" y="18213"/>
                  </a:lnTo>
                  <a:cubicBezTo>
                    <a:pt x="946586" y="74523"/>
                    <a:pt x="1095046" y="199655"/>
                    <a:pt x="1213709" y="348250"/>
                  </a:cubicBezTo>
                  <a:lnTo>
                    <a:pt x="1283353" y="445420"/>
                  </a:lnTo>
                  <a:lnTo>
                    <a:pt x="1170039" y="476419"/>
                  </a:lnTo>
                  <a:cubicBezTo>
                    <a:pt x="955436" y="532708"/>
                    <a:pt x="708981" y="586913"/>
                    <a:pt x="579488" y="584828"/>
                  </a:cubicBezTo>
                  <a:cubicBezTo>
                    <a:pt x="537717" y="584828"/>
                    <a:pt x="495945" y="580658"/>
                    <a:pt x="458350" y="568149"/>
                  </a:cubicBezTo>
                  <a:lnTo>
                    <a:pt x="456445" y="567415"/>
                  </a:lnTo>
                  <a:lnTo>
                    <a:pt x="457564" y="567700"/>
                  </a:lnTo>
                  <a:cubicBezTo>
                    <a:pt x="336412" y="511391"/>
                    <a:pt x="188104" y="386258"/>
                    <a:pt x="69563" y="237664"/>
                  </a:cubicBezTo>
                  <a:lnTo>
                    <a:pt x="0" y="140506"/>
                  </a:lnTo>
                  <a:lnTo>
                    <a:pt x="113732" y="109494"/>
                  </a:lnTo>
                  <a:cubicBezTo>
                    <a:pt x="328857" y="53205"/>
                    <a:pt x="575311" y="-1000"/>
                    <a:pt x="704804" y="1085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任意多边形 45"/>
            <p:cNvSpPr>
              <a:spLocks noChangeArrowheads="1"/>
            </p:cNvSpPr>
            <p:nvPr/>
          </p:nvSpPr>
          <p:spPr bwMode="auto">
            <a:xfrm>
              <a:off x="5476875" y="2447925"/>
              <a:ext cx="1293813" cy="588963"/>
            </a:xfrm>
            <a:custGeom>
              <a:avLst/>
              <a:gdLst>
                <a:gd name="T0" fmla="*/ 584750 w 1293475"/>
                <a:gd name="T1" fmla="*/ 59 h 589382"/>
                <a:gd name="T2" fmla="*/ 1175455 w 1293475"/>
                <a:gd name="T3" fmla="*/ 108652 h 589382"/>
                <a:gd name="T4" fmla="*/ 1293813 w 1293475"/>
                <a:gd name="T5" fmla="*/ 141076 h 589382"/>
                <a:gd name="T6" fmla="*/ 1219135 w 1293475"/>
                <a:gd name="T7" fmla="*/ 244201 h 589382"/>
                <a:gd name="T8" fmla="*/ 830633 w 1293475"/>
                <a:gd name="T9" fmla="*/ 567769 h 589382"/>
                <a:gd name="T10" fmla="*/ 834159 w 1293475"/>
                <a:gd name="T11" fmla="*/ 567006 h 589382"/>
                <a:gd name="T12" fmla="*/ 831268 w 1293475"/>
                <a:gd name="T13" fmla="*/ 568080 h 589382"/>
                <a:gd name="T14" fmla="*/ 710099 w 1293475"/>
                <a:gd name="T15" fmla="*/ 588963 h 589382"/>
                <a:gd name="T16" fmla="*/ 118872 w 1293475"/>
                <a:gd name="T17" fmla="*/ 477238 h 589382"/>
                <a:gd name="T18" fmla="*/ 0 w 1293475"/>
                <a:gd name="T19" fmla="*/ 444930 h 589382"/>
                <a:gd name="T20" fmla="*/ 74692 w 1293475"/>
                <a:gd name="T21" fmla="*/ 341235 h 589382"/>
                <a:gd name="T22" fmla="*/ 462794 w 1293475"/>
                <a:gd name="T23" fmla="*/ 17165 h 589382"/>
                <a:gd name="T24" fmla="*/ 462063 w 1293475"/>
                <a:gd name="T25" fmla="*/ 17352 h 589382"/>
                <a:gd name="T26" fmla="*/ 463580 w 1293475"/>
                <a:gd name="T27" fmla="*/ 16765 h 589382"/>
                <a:gd name="T28" fmla="*/ 584750 w 1293475"/>
                <a:gd name="T29" fmla="*/ 59 h 58938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3475"/>
                <a:gd name="T46" fmla="*/ 0 h 589382"/>
                <a:gd name="T47" fmla="*/ 1293475 w 1293475"/>
                <a:gd name="T48" fmla="*/ 589382 h 58938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3475" h="589382">
                  <a:moveTo>
                    <a:pt x="584597" y="59"/>
                  </a:moveTo>
                  <a:cubicBezTo>
                    <a:pt x="714090" y="-2031"/>
                    <a:pt x="960545" y="52304"/>
                    <a:pt x="1175148" y="108729"/>
                  </a:cubicBezTo>
                  <a:lnTo>
                    <a:pt x="1293475" y="141176"/>
                  </a:lnTo>
                  <a:lnTo>
                    <a:pt x="1218817" y="244375"/>
                  </a:lnTo>
                  <a:cubicBezTo>
                    <a:pt x="1100154" y="390892"/>
                    <a:pt x="951694" y="511860"/>
                    <a:pt x="830416" y="568173"/>
                  </a:cubicBezTo>
                  <a:lnTo>
                    <a:pt x="833941" y="567409"/>
                  </a:lnTo>
                  <a:lnTo>
                    <a:pt x="831051" y="568484"/>
                  </a:lnTo>
                  <a:cubicBezTo>
                    <a:pt x="793457" y="581023"/>
                    <a:pt x="751685" y="589382"/>
                    <a:pt x="709913" y="589382"/>
                  </a:cubicBezTo>
                  <a:cubicBezTo>
                    <a:pt x="580420" y="589382"/>
                    <a:pt x="333966" y="534002"/>
                    <a:pt x="118841" y="477578"/>
                  </a:cubicBezTo>
                  <a:lnTo>
                    <a:pt x="0" y="445247"/>
                  </a:lnTo>
                  <a:lnTo>
                    <a:pt x="74672" y="341478"/>
                  </a:lnTo>
                  <a:cubicBezTo>
                    <a:pt x="193213" y="194448"/>
                    <a:pt x="341521" y="73487"/>
                    <a:pt x="462673" y="17177"/>
                  </a:cubicBezTo>
                  <a:lnTo>
                    <a:pt x="461942" y="17364"/>
                  </a:lnTo>
                  <a:lnTo>
                    <a:pt x="463459" y="16777"/>
                  </a:lnTo>
                  <a:cubicBezTo>
                    <a:pt x="501054" y="4238"/>
                    <a:pt x="542826" y="59"/>
                    <a:pt x="584597" y="59"/>
                  </a:cubicBez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任意多边形 24"/>
            <p:cNvSpPr>
              <a:spLocks noChangeArrowheads="1"/>
            </p:cNvSpPr>
            <p:nvPr/>
          </p:nvSpPr>
          <p:spPr bwMode="auto">
            <a:xfrm>
              <a:off x="7558088" y="2035175"/>
              <a:ext cx="3152775" cy="0"/>
            </a:xfrm>
            <a:custGeom>
              <a:avLst/>
              <a:gdLst>
                <a:gd name="T0" fmla="*/ 3152775 w 3152775"/>
                <a:gd name="T1" fmla="*/ 0 h 635"/>
                <a:gd name="T2" fmla="*/ 0 w 3152775"/>
                <a:gd name="T3" fmla="*/ 0 h 635"/>
                <a:gd name="T4" fmla="*/ 0 60000 65536"/>
                <a:gd name="T5" fmla="*/ 0 60000 65536"/>
                <a:gd name="T6" fmla="*/ 0 w 3152775"/>
                <a:gd name="T7" fmla="*/ 0 h 635"/>
                <a:gd name="T8" fmla="*/ 3152775 w 3152775"/>
                <a:gd name="T9" fmla="*/ 0 h 6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52775" h="635">
                  <a:moveTo>
                    <a:pt x="31527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10FBFE"/>
              </a:solidFill>
              <a:prstDash val="sys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526" name="文本框 25"/>
            <p:cNvSpPr>
              <a:spLocks noChangeArrowheads="1"/>
            </p:cNvSpPr>
            <p:nvPr/>
          </p:nvSpPr>
          <p:spPr bwMode="auto">
            <a:xfrm>
              <a:off x="4760120" y="3042107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02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7" name="文本框 26"/>
            <p:cNvSpPr>
              <a:spLocks noChangeArrowheads="1"/>
            </p:cNvSpPr>
            <p:nvPr/>
          </p:nvSpPr>
          <p:spPr bwMode="auto">
            <a:xfrm>
              <a:off x="4760575" y="5051844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04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8" name="文本框 27"/>
            <p:cNvSpPr>
              <a:spLocks noChangeArrowheads="1"/>
            </p:cNvSpPr>
            <p:nvPr/>
          </p:nvSpPr>
          <p:spPr bwMode="auto">
            <a:xfrm>
              <a:off x="6965157" y="1938795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  <p:sp>
          <p:nvSpPr>
            <p:cNvPr id="21529" name="文本框 28"/>
            <p:cNvSpPr>
              <a:spLocks noChangeArrowheads="1"/>
            </p:cNvSpPr>
            <p:nvPr/>
          </p:nvSpPr>
          <p:spPr bwMode="auto">
            <a:xfrm>
              <a:off x="6945312" y="4018419"/>
              <a:ext cx="587374" cy="48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姚体" panose="02010601030101010101" pitchFamily="2" charset="-122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424863" y="2005780"/>
            <a:ext cx="2722245" cy="1354455"/>
            <a:chOff x="874712" y="3245178"/>
            <a:chExt cx="2722245" cy="1354455"/>
          </a:xfrm>
        </p:grpSpPr>
        <p:sp>
          <p:nvSpPr>
            <p:cNvPr id="43" name="矩形 42"/>
            <p:cNvSpPr/>
            <p:nvPr/>
          </p:nvSpPr>
          <p:spPr>
            <a:xfrm>
              <a:off x="874712" y="3677613"/>
              <a:ext cx="2616835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l" defTabSz="914400" rtl="0" eaLnBrk="1" latinLnBrk="0" hangingPunct="1">
                <a:lnSpc>
                  <a:spcPct val="150000"/>
                </a:lnSpc>
              </a:pPr>
              <a:r>
                <a:rPr 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芝麻认证功能必须审核通过后的企业账户进行签约。完成后得到开发人员所需的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privateKey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publicKey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2" y="3245178"/>
              <a:ext cx="2722245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ctr" defTabSz="914400" rtl="0" eaLnBrk="1" latinLnBrk="0" hangingPunct="1">
                <a:lnSpc>
                  <a:spcPct val="10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企业认证与芝麻权限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4863" y="3706632"/>
            <a:ext cx="2527637" cy="1086684"/>
            <a:chOff x="874712" y="3236288"/>
            <a:chExt cx="2527637" cy="1086684"/>
          </a:xfrm>
        </p:grpSpPr>
        <p:sp>
          <p:nvSpPr>
            <p:cNvPr id="3" name="矩形 2"/>
            <p:cNvSpPr/>
            <p:nvPr/>
          </p:nvSpPr>
          <p:spPr>
            <a:xfrm>
              <a:off x="874712" y="3677812"/>
              <a:ext cx="2527637" cy="6451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l" defTabSz="914400" rtl="0" eaLnBrk="1" latinLnBrk="0" hangingPunct="1">
                <a:lnSpc>
                  <a:spcPct val="150000"/>
                </a:lnSpc>
              </a:pPr>
              <a:r>
                <a:rPr 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使用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bizno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调用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sdk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认证请求，返回的数据中取到一个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url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后返还客户端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4713" y="3236288"/>
              <a:ext cx="2241974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ctr" defTabSz="914400" rtl="0" eaLnBrk="1" latinLnBrk="0" hangingPunct="1">
                <a:lnSpc>
                  <a:spcPct val="10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请求</a:t>
              </a: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认证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52724" y="2743316"/>
            <a:ext cx="2527637" cy="1363544"/>
            <a:chOff x="874712" y="3236288"/>
            <a:chExt cx="2527637" cy="1363544"/>
          </a:xfrm>
        </p:grpSpPr>
        <p:sp>
          <p:nvSpPr>
            <p:cNvPr id="6" name="矩形 5"/>
            <p:cNvSpPr/>
            <p:nvPr/>
          </p:nvSpPr>
          <p:spPr>
            <a:xfrm>
              <a:off x="874712" y="3677812"/>
              <a:ext cx="2527637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l" defTabSz="914400" rtl="0" eaLnBrk="1" latinLnBrk="0" hangingPunct="1">
                <a:lnSpc>
                  <a:spcPct val="150000"/>
                </a:lnSpc>
              </a:pPr>
              <a:r>
                <a:rPr 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接收到客户端传来的姓名和身份证，调用官方提供的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sdk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进行认证初始化，保存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bizno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60375" y="3236288"/>
              <a:ext cx="2241974" cy="368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ctr" defTabSz="914400" rtl="0" eaLnBrk="1" latinLnBrk="0" hangingPunct="1">
                <a:lnSpc>
                  <a:spcPct val="100000"/>
                </a:lnSpc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认证初始化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52724" y="4631251"/>
            <a:ext cx="2527637" cy="1416884"/>
            <a:chOff x="874712" y="3182948"/>
            <a:chExt cx="2527637" cy="1416884"/>
          </a:xfrm>
        </p:grpSpPr>
        <p:sp>
          <p:nvSpPr>
            <p:cNvPr id="9" name="矩形 8"/>
            <p:cNvSpPr/>
            <p:nvPr/>
          </p:nvSpPr>
          <p:spPr>
            <a:xfrm>
              <a:off x="874712" y="3677812"/>
              <a:ext cx="2527637" cy="9220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0" algn="l" defTabSz="914400" rtl="0" eaLnBrk="1" latinLnBrk="0" hangingPunct="1">
                <a:lnSpc>
                  <a:spcPct val="150000"/>
                </a:lnSpc>
              </a:pPr>
              <a:r>
                <a:rPr 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客户端认证操作完成后，服务端调用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sdk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查询当前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bizno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对应的记录是否完成认证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0375" y="318294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认证完成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4976495" y="683895"/>
            <a:ext cx="2239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效果体验</a:t>
            </a:r>
            <a:endParaRPr lang="zh-CN" altLang="en-US" sz="40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9800" y="2098040"/>
            <a:ext cx="777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认证地址：</a:t>
            </a:r>
            <a:r>
              <a:rPr lang="zh-CN" altLang="en-US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http://litang.ltd/zmrz/validate.jsp</a:t>
            </a:r>
            <a:endParaRPr lang="zh-CN" altLang="en-US" sz="2800" u="sng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46605" y="2960370"/>
            <a:ext cx="7773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查询地址：</a:t>
            </a:r>
            <a:r>
              <a:rPr lang="zh-CN" altLang="en-US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http://litang.ltd/zmrz/</a:t>
            </a:r>
            <a:r>
              <a:rPr lang="en-US" altLang="zh-CN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query</a:t>
            </a:r>
            <a:r>
              <a:rPr lang="zh-CN" altLang="en-US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.jsp</a:t>
            </a:r>
            <a:endParaRPr lang="zh-CN" altLang="en-US" sz="2800" u="sng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07795" y="3802380"/>
            <a:ext cx="9232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代码下载地址：</a:t>
            </a:r>
            <a:r>
              <a:rPr lang="zh-CN" altLang="en-US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http://litang.ltd/</a:t>
            </a:r>
            <a:r>
              <a:rPr lang="en-US" altLang="zh-CN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files</a:t>
            </a:r>
            <a:r>
              <a:rPr lang="zh-CN" altLang="en-US"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2800" u="sng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zhimarenzhi.rar</a:t>
            </a:r>
            <a:endParaRPr sz="2800" u="sng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" grpId="0"/>
      <p:bldP spid="3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170" y="2042160"/>
            <a:ext cx="6677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sz="72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79395" y="3505200"/>
            <a:ext cx="663257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When a cigarette falls in love with a match,it is destined to be hurt.When a cigarette falls in love with a match,it is destined to be hurt.When a cigarette falls in love with a match,it is destined to be hurt.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99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2c33e6a32bc9ec118dfac6d875d8f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10795"/>
            <a:ext cx="12390755" cy="697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7675" y="1380490"/>
            <a:ext cx="3678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66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6060" y="2750185"/>
            <a:ext cx="92024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针对安全级别要求比较高的金融领域及需要核身的生活领域，芝麻信用提供专门的认证方案。芝麻认证会采用一定的核身技术手段来验证当前业务申请人的身份。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该方案面向所有用户开放，通过姓名、身份证号、手机号码等身份标识，来核实发起认证的用户身份真实性。通过芝麻认证的用户即开通芝麻信用账户，且商户可获得该用户的授权，可以向芝麻信用查询该用户相应的用户信息。</a:t>
            </a:r>
            <a:endParaRPr 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2445" y="1502410"/>
            <a:ext cx="3084195" cy="3151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9680" y="2516505"/>
            <a:ext cx="1610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4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9680" y="3368040"/>
            <a:ext cx="161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4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0460" y="115570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4095" y="1278890"/>
            <a:ext cx="3270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使用场景</a:t>
            </a:r>
            <a:endParaRPr lang="zh-CN" altLang="en-US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0460" y="2434590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64095" y="2557780"/>
            <a:ext cx="4274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传统认证方式与芝麻认证</a:t>
            </a:r>
            <a:endParaRPr lang="zh-CN" altLang="en-US" sz="24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0460" y="370395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64095" y="3858260"/>
            <a:ext cx="3270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芝麻认证的使用步骤</a:t>
            </a:r>
            <a:endParaRPr lang="zh-CN" altLang="en-US" sz="20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0460" y="4977765"/>
            <a:ext cx="95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endParaRPr lang="en-US" altLang="zh-CN" sz="4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64095" y="5131435"/>
            <a:ext cx="3270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芝麻认证的开发步骤</a:t>
            </a:r>
            <a:endParaRPr lang="zh-CN" altLang="en-US" sz="2000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50"/>
                            </p:stCondLst>
                            <p:childTnLst>
                              <p:par>
                                <p:cTn id="51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350"/>
                            </p:stCondLst>
                            <p:childTnLst>
                              <p:par>
                                <p:cTn id="62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" grpId="1"/>
      <p:bldP spid="12" grpId="0"/>
      <p:bldP spid="13" grpId="0"/>
      <p:bldP spid="13" grpId="1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77876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使用场景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310255"/>
            <a:ext cx="28498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This technique fits the scene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29235" y="23812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使用场景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3565" y="2241868"/>
            <a:ext cx="3429000" cy="3179762"/>
            <a:chOff x="4406900" y="2401888"/>
            <a:chExt cx="3429000" cy="3179762"/>
          </a:xfrm>
        </p:grpSpPr>
        <p:sp>
          <p:nvSpPr>
            <p:cNvPr id="11269" name="任意多边形 16"/>
            <p:cNvSpPr>
              <a:spLocks noChangeArrowheads="1"/>
            </p:cNvSpPr>
            <p:nvPr/>
          </p:nvSpPr>
          <p:spPr bwMode="auto">
            <a:xfrm rot="2796417">
              <a:off x="5012532" y="2251869"/>
              <a:ext cx="1143000" cy="1443037"/>
            </a:xfrm>
            <a:custGeom>
              <a:avLst/>
              <a:gdLst>
                <a:gd name="T0" fmla="*/ 85965 w 1997680"/>
                <a:gd name="T1" fmla="*/ 471208 h 2524712"/>
                <a:gd name="T2" fmla="*/ 531923 w 1997680"/>
                <a:gd name="T3" fmla="*/ 0 h 2524712"/>
                <a:gd name="T4" fmla="*/ 732573 w 1997680"/>
                <a:gd name="T5" fmla="*/ 189500 h 2524712"/>
                <a:gd name="T6" fmla="*/ 947302 w 1997680"/>
                <a:gd name="T7" fmla="*/ 392298 h 2524712"/>
                <a:gd name="T8" fmla="*/ 1143000 w 1997680"/>
                <a:gd name="T9" fmla="*/ 577122 h 2524712"/>
                <a:gd name="T10" fmla="*/ 966969 w 1997680"/>
                <a:gd name="T11" fmla="*/ 763120 h 2524712"/>
                <a:gd name="T12" fmla="*/ 967995 w 1997680"/>
                <a:gd name="T13" fmla="*/ 764089 h 2524712"/>
                <a:gd name="T14" fmla="*/ 953499 w 1997680"/>
                <a:gd name="T15" fmla="*/ 782868 h 2524712"/>
                <a:gd name="T16" fmla="*/ 933465 w 1997680"/>
                <a:gd name="T17" fmla="*/ 934834 h 2524712"/>
                <a:gd name="T18" fmla="*/ 934391 w 1997680"/>
                <a:gd name="T19" fmla="*/ 937169 h 2524712"/>
                <a:gd name="T20" fmla="*/ 933999 w 1997680"/>
                <a:gd name="T21" fmla="*/ 937289 h 2524712"/>
                <a:gd name="T22" fmla="*/ 1013097 w 1997680"/>
                <a:gd name="T23" fmla="*/ 1196770 h 2524712"/>
                <a:gd name="T24" fmla="*/ 203517 w 1997680"/>
                <a:gd name="T25" fmla="*/ 1443037 h 2524712"/>
                <a:gd name="T26" fmla="*/ 17510 w 1997680"/>
                <a:gd name="T27" fmla="*/ 832834 h 2524712"/>
                <a:gd name="T28" fmla="*/ 18324 w 1997680"/>
                <a:gd name="T29" fmla="*/ 832586 h 2524712"/>
                <a:gd name="T30" fmla="*/ 16402 w 1997680"/>
                <a:gd name="T31" fmla="*/ 827736 h 2524712"/>
                <a:gd name="T32" fmla="*/ 57997 w 1997680"/>
                <a:gd name="T33" fmla="*/ 512210 h 2524712"/>
                <a:gd name="T34" fmla="*/ 88095 w 1997680"/>
                <a:gd name="T35" fmla="*/ 47322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97680"/>
                <a:gd name="T55" fmla="*/ 0 h 2524712"/>
                <a:gd name="T56" fmla="*/ 1997680 w 1997680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97680" h="2524712">
                  <a:moveTo>
                    <a:pt x="150246" y="824418"/>
                  </a:move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97680" y="1009723"/>
                  </a:lnTo>
                  <a:lnTo>
                    <a:pt x="1690021" y="1335142"/>
                  </a:lnTo>
                  <a:lnTo>
                    <a:pt x="1691814" y="1336837"/>
                  </a:lnTo>
                  <a:lnTo>
                    <a:pt x="1666479" y="1369692"/>
                  </a:lnTo>
                  <a:cubicBezTo>
                    <a:pt x="1616466" y="1450265"/>
                    <a:pt x="1605036" y="1547518"/>
                    <a:pt x="1631465" y="1635569"/>
                  </a:cubicBezTo>
                  <a:lnTo>
                    <a:pt x="1633083" y="1639655"/>
                  </a:lnTo>
                  <a:lnTo>
                    <a:pt x="1632398" y="1639864"/>
                  </a:lnTo>
                  <a:lnTo>
                    <a:pt x="1770641" y="2093848"/>
                  </a:lnTo>
                  <a:lnTo>
                    <a:pt x="355698" y="2524712"/>
                  </a:ln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0" name="任意多边形 17"/>
            <p:cNvSpPr>
              <a:spLocks noChangeArrowheads="1"/>
            </p:cNvSpPr>
            <p:nvPr/>
          </p:nvSpPr>
          <p:spPr bwMode="auto">
            <a:xfrm rot="18803583" flipH="1">
              <a:off x="6077744" y="2258219"/>
              <a:ext cx="1133475" cy="1443037"/>
            </a:xfrm>
            <a:custGeom>
              <a:avLst/>
              <a:gdLst>
                <a:gd name="T0" fmla="*/ 531440 w 1982833"/>
                <a:gd name="T1" fmla="*/ 0 h 2524712"/>
                <a:gd name="T2" fmla="*/ 85887 w 1982833"/>
                <a:gd name="T3" fmla="*/ 471208 h 2524712"/>
                <a:gd name="T4" fmla="*/ 88015 w 1982833"/>
                <a:gd name="T5" fmla="*/ 473220 h 2524712"/>
                <a:gd name="T6" fmla="*/ 57945 w 1982833"/>
                <a:gd name="T7" fmla="*/ 512210 h 2524712"/>
                <a:gd name="T8" fmla="*/ 16387 w 1982833"/>
                <a:gd name="T9" fmla="*/ 827736 h 2524712"/>
                <a:gd name="T10" fmla="*/ 18307 w 1982833"/>
                <a:gd name="T11" fmla="*/ 832586 h 2524712"/>
                <a:gd name="T12" fmla="*/ 17495 w 1982833"/>
                <a:gd name="T13" fmla="*/ 832834 h 2524712"/>
                <a:gd name="T14" fmla="*/ 203333 w 1982833"/>
                <a:gd name="T15" fmla="*/ 1443037 h 2524712"/>
                <a:gd name="T16" fmla="*/ 971612 w 1982833"/>
                <a:gd name="T17" fmla="*/ 1209121 h 2524712"/>
                <a:gd name="T18" fmla="*/ 895708 w 1982833"/>
                <a:gd name="T19" fmla="*/ 959889 h 2524712"/>
                <a:gd name="T20" fmla="*/ 896099 w 1982833"/>
                <a:gd name="T21" fmla="*/ 959769 h 2524712"/>
                <a:gd name="T22" fmla="*/ 895174 w 1982833"/>
                <a:gd name="T23" fmla="*/ 957433 h 2524712"/>
                <a:gd name="T24" fmla="*/ 915189 w 1982833"/>
                <a:gd name="T25" fmla="*/ 805468 h 2524712"/>
                <a:gd name="T26" fmla="*/ 929672 w 1982833"/>
                <a:gd name="T27" fmla="*/ 786689 h 2524712"/>
                <a:gd name="T28" fmla="*/ 928647 w 1982833"/>
                <a:gd name="T29" fmla="*/ 785720 h 2524712"/>
                <a:gd name="T30" fmla="*/ 1133475 w 1982833"/>
                <a:gd name="T31" fmla="*/ 569099 h 2524712"/>
                <a:gd name="T32" fmla="*/ 946442 w 1982833"/>
                <a:gd name="T33" fmla="*/ 392298 h 2524712"/>
                <a:gd name="T34" fmla="*/ 731908 w 1982833"/>
                <a:gd name="T35" fmla="*/ 189500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82833"/>
                <a:gd name="T55" fmla="*/ 0 h 2524712"/>
                <a:gd name="T56" fmla="*/ 1982833 w 1982833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82833" h="2524712">
                  <a:moveTo>
                    <a:pt x="929670" y="0"/>
                  </a:move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lnTo>
                    <a:pt x="1699679" y="2115457"/>
                  </a:lnTo>
                  <a:lnTo>
                    <a:pt x="1566897" y="1679404"/>
                  </a:lnTo>
                  <a:lnTo>
                    <a:pt x="1567582" y="1679195"/>
                  </a:lnTo>
                  <a:lnTo>
                    <a:pt x="1565964" y="1675108"/>
                  </a:lnTo>
                  <a:cubicBezTo>
                    <a:pt x="1539535" y="1587058"/>
                    <a:pt x="1550964" y="1489806"/>
                    <a:pt x="1600977" y="1409232"/>
                  </a:cubicBezTo>
                  <a:lnTo>
                    <a:pt x="1626313" y="1376377"/>
                  </a:lnTo>
                  <a:lnTo>
                    <a:pt x="1624520" y="1374682"/>
                  </a:lnTo>
                  <a:lnTo>
                    <a:pt x="1982833" y="995685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1" name="任意多边形 18"/>
            <p:cNvSpPr>
              <a:spLocks noChangeArrowheads="1"/>
            </p:cNvSpPr>
            <p:nvPr/>
          </p:nvSpPr>
          <p:spPr bwMode="auto">
            <a:xfrm rot="-811666" flipH="1" flipV="1">
              <a:off x="6707188" y="3327400"/>
              <a:ext cx="1128712" cy="1443038"/>
            </a:xfrm>
            <a:custGeom>
              <a:avLst/>
              <a:gdLst>
                <a:gd name="T0" fmla="*/ 203331 w 1974521"/>
                <a:gd name="T1" fmla="*/ 1443038 h 2524712"/>
                <a:gd name="T2" fmla="*/ 17494 w 1974521"/>
                <a:gd name="T3" fmla="*/ 832834 h 2524712"/>
                <a:gd name="T4" fmla="*/ 18307 w 1974521"/>
                <a:gd name="T5" fmla="*/ 832587 h 2524712"/>
                <a:gd name="T6" fmla="*/ 16387 w 1974521"/>
                <a:gd name="T7" fmla="*/ 827737 h 2524712"/>
                <a:gd name="T8" fmla="*/ 57944 w 1974521"/>
                <a:gd name="T9" fmla="*/ 512210 h 2524712"/>
                <a:gd name="T10" fmla="*/ 88014 w 1974521"/>
                <a:gd name="T11" fmla="*/ 473220 h 2524712"/>
                <a:gd name="T12" fmla="*/ 85886 w 1974521"/>
                <a:gd name="T13" fmla="*/ 471209 h 2524712"/>
                <a:gd name="T14" fmla="*/ 531435 w 1974521"/>
                <a:gd name="T15" fmla="*/ 0 h 2524712"/>
                <a:gd name="T16" fmla="*/ 731900 w 1974521"/>
                <a:gd name="T17" fmla="*/ 189500 h 2524712"/>
                <a:gd name="T18" fmla="*/ 946433 w 1974521"/>
                <a:gd name="T19" fmla="*/ 392298 h 2524712"/>
                <a:gd name="T20" fmla="*/ 1128712 w 1974521"/>
                <a:gd name="T21" fmla="*/ 564608 h 2524712"/>
                <a:gd name="T22" fmla="*/ 931863 w 1974521"/>
                <a:gd name="T23" fmla="*/ 772794 h 2524712"/>
                <a:gd name="T24" fmla="*/ 932888 w 1974521"/>
                <a:gd name="T25" fmla="*/ 773762 h 2524712"/>
                <a:gd name="T26" fmla="*/ 918405 w 1974521"/>
                <a:gd name="T27" fmla="*/ 792541 h 2524712"/>
                <a:gd name="T28" fmla="*/ 898390 w 1974521"/>
                <a:gd name="T29" fmla="*/ 944507 h 2524712"/>
                <a:gd name="T30" fmla="*/ 899315 w 1974521"/>
                <a:gd name="T31" fmla="*/ 946843 h 2524712"/>
                <a:gd name="T32" fmla="*/ 898923 w 1974521"/>
                <a:gd name="T33" fmla="*/ 946962 h 2524712"/>
                <a:gd name="T34" fmla="*/ 978156 w 1974521"/>
                <a:gd name="T35" fmla="*/ 1207126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974521"/>
                <a:gd name="T55" fmla="*/ 0 h 2524712"/>
                <a:gd name="T56" fmla="*/ 1974521 w 1974521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974521" h="2524712">
                  <a:moveTo>
                    <a:pt x="355698" y="2524712"/>
                  </a:moveTo>
                  <a:lnTo>
                    <a:pt x="30604" y="1457111"/>
                  </a:lnTo>
                  <a:lnTo>
                    <a:pt x="32026" y="1456678"/>
                  </a:lnTo>
                  <a:lnTo>
                    <a:pt x="28667" y="1448193"/>
                  </a:lnTo>
                  <a:cubicBezTo>
                    <a:pt x="-26207" y="1265374"/>
                    <a:pt x="-2477" y="1063448"/>
                    <a:pt x="101365" y="896153"/>
                  </a:cubicBezTo>
                  <a:lnTo>
                    <a:pt x="153968" y="827937"/>
                  </a:lnTo>
                  <a:lnTo>
                    <a:pt x="150246" y="824418"/>
                  </a:lnTo>
                  <a:lnTo>
                    <a:pt x="929670" y="0"/>
                  </a:lnTo>
                  <a:lnTo>
                    <a:pt x="1280355" y="331546"/>
                  </a:lnTo>
                  <a:lnTo>
                    <a:pt x="1655649" y="686358"/>
                  </a:lnTo>
                  <a:lnTo>
                    <a:pt x="1974521" y="987827"/>
                  </a:lnTo>
                  <a:lnTo>
                    <a:pt x="1630161" y="1352065"/>
                  </a:lnTo>
                  <a:lnTo>
                    <a:pt x="1631954" y="1353760"/>
                  </a:lnTo>
                  <a:lnTo>
                    <a:pt x="1606619" y="1386615"/>
                  </a:lnTo>
                  <a:cubicBezTo>
                    <a:pt x="1556606" y="1467188"/>
                    <a:pt x="1545177" y="1564441"/>
                    <a:pt x="1571605" y="1652492"/>
                  </a:cubicBezTo>
                  <a:lnTo>
                    <a:pt x="1573223" y="1656578"/>
                  </a:lnTo>
                  <a:lnTo>
                    <a:pt x="1572538" y="1656786"/>
                  </a:lnTo>
                  <a:lnTo>
                    <a:pt x="1711144" y="2111965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2" name="任意多边形 19"/>
            <p:cNvSpPr>
              <a:spLocks noChangeArrowheads="1"/>
            </p:cNvSpPr>
            <p:nvPr/>
          </p:nvSpPr>
          <p:spPr bwMode="auto">
            <a:xfrm rot="811666" flipV="1">
              <a:off x="4406900" y="3328988"/>
              <a:ext cx="1144588" cy="1443037"/>
            </a:xfrm>
            <a:custGeom>
              <a:avLst/>
              <a:gdLst>
                <a:gd name="T0" fmla="*/ 203178 w 2003794"/>
                <a:gd name="T1" fmla="*/ 1443037 h 2524712"/>
                <a:gd name="T2" fmla="*/ 999303 w 2003794"/>
                <a:gd name="T3" fmla="*/ 1200459 h 2524712"/>
                <a:gd name="T4" fmla="*/ 924048 w 2003794"/>
                <a:gd name="T5" fmla="*/ 953173 h 2524712"/>
                <a:gd name="T6" fmla="*/ 924440 w 2003794"/>
                <a:gd name="T7" fmla="*/ 953053 h 2524712"/>
                <a:gd name="T8" fmla="*/ 923515 w 2003794"/>
                <a:gd name="T9" fmla="*/ 950718 h 2524712"/>
                <a:gd name="T10" fmla="*/ 943515 w 2003794"/>
                <a:gd name="T11" fmla="*/ 798752 h 2524712"/>
                <a:gd name="T12" fmla="*/ 957987 w 2003794"/>
                <a:gd name="T13" fmla="*/ 779974 h 2524712"/>
                <a:gd name="T14" fmla="*/ 956963 w 2003794"/>
                <a:gd name="T15" fmla="*/ 779004 h 2524712"/>
                <a:gd name="T16" fmla="*/ 1144588 w 2003794"/>
                <a:gd name="T17" fmla="*/ 580425 h 2524712"/>
                <a:gd name="T18" fmla="*/ 945724 w 2003794"/>
                <a:gd name="T19" fmla="*/ 392298 h 2524712"/>
                <a:gd name="T20" fmla="*/ 731352 w 2003794"/>
                <a:gd name="T21" fmla="*/ 189500 h 2524712"/>
                <a:gd name="T22" fmla="*/ 531037 w 2003794"/>
                <a:gd name="T23" fmla="*/ 0 h 2524712"/>
                <a:gd name="T24" fmla="*/ 85822 w 2003794"/>
                <a:gd name="T25" fmla="*/ 471208 h 2524712"/>
                <a:gd name="T26" fmla="*/ 87948 w 2003794"/>
                <a:gd name="T27" fmla="*/ 473220 h 2524712"/>
                <a:gd name="T28" fmla="*/ 57901 w 2003794"/>
                <a:gd name="T29" fmla="*/ 512210 h 2524712"/>
                <a:gd name="T30" fmla="*/ 16375 w 2003794"/>
                <a:gd name="T31" fmla="*/ 827736 h 2524712"/>
                <a:gd name="T32" fmla="*/ 18294 w 2003794"/>
                <a:gd name="T33" fmla="*/ 832586 h 2524712"/>
                <a:gd name="T34" fmla="*/ 17481 w 2003794"/>
                <a:gd name="T35" fmla="*/ 832834 h 25247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03794"/>
                <a:gd name="T55" fmla="*/ 0 h 2524712"/>
                <a:gd name="T56" fmla="*/ 2003794 w 2003794"/>
                <a:gd name="T57" fmla="*/ 2524712 h 25247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03794" h="2524712">
                  <a:moveTo>
                    <a:pt x="355698" y="2524712"/>
                  </a:moveTo>
                  <a:lnTo>
                    <a:pt x="1749448" y="2100302"/>
                  </a:lnTo>
                  <a:lnTo>
                    <a:pt x="1617702" y="1667654"/>
                  </a:lnTo>
                  <a:lnTo>
                    <a:pt x="1618387" y="1667445"/>
                  </a:lnTo>
                  <a:lnTo>
                    <a:pt x="1616769" y="1663359"/>
                  </a:lnTo>
                  <a:cubicBezTo>
                    <a:pt x="1590341" y="1575308"/>
                    <a:pt x="1601770" y="1478056"/>
                    <a:pt x="1651782" y="1397482"/>
                  </a:cubicBezTo>
                  <a:lnTo>
                    <a:pt x="1677117" y="1364628"/>
                  </a:lnTo>
                  <a:lnTo>
                    <a:pt x="1675325" y="1362932"/>
                  </a:lnTo>
                  <a:lnTo>
                    <a:pt x="2003794" y="1015502"/>
                  </a:lnTo>
                  <a:lnTo>
                    <a:pt x="1655649" y="686358"/>
                  </a:lnTo>
                  <a:lnTo>
                    <a:pt x="1280355" y="331546"/>
                  </a:lnTo>
                  <a:lnTo>
                    <a:pt x="929670" y="0"/>
                  </a:lnTo>
                  <a:lnTo>
                    <a:pt x="150246" y="824418"/>
                  </a:lnTo>
                  <a:lnTo>
                    <a:pt x="153968" y="827937"/>
                  </a:lnTo>
                  <a:lnTo>
                    <a:pt x="101365" y="896153"/>
                  </a:lnTo>
                  <a:cubicBezTo>
                    <a:pt x="-2477" y="1063448"/>
                    <a:pt x="-26207" y="1265374"/>
                    <a:pt x="28667" y="1448193"/>
                  </a:cubicBezTo>
                  <a:lnTo>
                    <a:pt x="32026" y="1456678"/>
                  </a:lnTo>
                  <a:lnTo>
                    <a:pt x="30604" y="1457111"/>
                  </a:lnTo>
                  <a:lnTo>
                    <a:pt x="355698" y="2524712"/>
                  </a:lnTo>
                  <a:close/>
                </a:path>
              </a:pathLst>
            </a:custGeom>
            <a:solidFill>
              <a:srgbClr val="10FBFE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3" name="任意多边形 20"/>
            <p:cNvSpPr>
              <a:spLocks noChangeArrowheads="1"/>
            </p:cNvSpPr>
            <p:nvPr/>
          </p:nvSpPr>
          <p:spPr bwMode="auto">
            <a:xfrm rot="18755030" flipV="1">
              <a:off x="5018882" y="4296568"/>
              <a:ext cx="1130300" cy="1439863"/>
            </a:xfrm>
            <a:custGeom>
              <a:avLst/>
              <a:gdLst>
                <a:gd name="T0" fmla="*/ 1007332 w 1424028"/>
                <a:gd name="T1" fmla="*/ 1195122 h 1814500"/>
                <a:gd name="T2" fmla="*/ 923615 w 1424028"/>
                <a:gd name="T3" fmla="*/ 920264 h 1814500"/>
                <a:gd name="T4" fmla="*/ 924006 w 1424028"/>
                <a:gd name="T5" fmla="*/ 920146 h 1814500"/>
                <a:gd name="T6" fmla="*/ 923081 w 1424028"/>
                <a:gd name="T7" fmla="*/ 917809 h 1814500"/>
                <a:gd name="T8" fmla="*/ 943103 w 1424028"/>
                <a:gd name="T9" fmla="*/ 765808 h 1814500"/>
                <a:gd name="T10" fmla="*/ 957591 w 1424028"/>
                <a:gd name="T11" fmla="*/ 747024 h 1814500"/>
                <a:gd name="T12" fmla="*/ 956566 w 1424028"/>
                <a:gd name="T13" fmla="*/ 746055 h 1814500"/>
                <a:gd name="T14" fmla="*/ 1130300 w 1424028"/>
                <a:gd name="T15" fmla="*/ 562339 h 1814500"/>
                <a:gd name="T16" fmla="*/ 946776 w 1424028"/>
                <a:gd name="T17" fmla="*/ 388876 h 1814500"/>
                <a:gd name="T18" fmla="*/ 780439 w 1424028"/>
                <a:gd name="T19" fmla="*/ 231657 h 1814500"/>
                <a:gd name="T20" fmla="*/ 528306 w 1424028"/>
                <a:gd name="T21" fmla="*/ 0 h 1814500"/>
                <a:gd name="T22" fmla="*/ 85918 w 1424028"/>
                <a:gd name="T23" fmla="*/ 467806 h 1814500"/>
                <a:gd name="T24" fmla="*/ 88046 w 1424028"/>
                <a:gd name="T25" fmla="*/ 469817 h 1814500"/>
                <a:gd name="T26" fmla="*/ 57965 w 1424028"/>
                <a:gd name="T27" fmla="*/ 508816 h 1814500"/>
                <a:gd name="T28" fmla="*/ 16393 w 1424028"/>
                <a:gd name="T29" fmla="*/ 824417 h 1814500"/>
                <a:gd name="T30" fmla="*/ 18314 w 1424028"/>
                <a:gd name="T31" fmla="*/ 829268 h 1814500"/>
                <a:gd name="T32" fmla="*/ 17501 w 1424028"/>
                <a:gd name="T33" fmla="*/ 829516 h 1814500"/>
                <a:gd name="T34" fmla="*/ 203405 w 1424028"/>
                <a:gd name="T35" fmla="*/ 1439863 h 1814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28"/>
                <a:gd name="T55" fmla="*/ 0 h 1814500"/>
                <a:gd name="T56" fmla="*/ 1424028 w 1424028"/>
                <a:gd name="T57" fmla="*/ 1814500 h 1814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28" h="1814500">
                  <a:moveTo>
                    <a:pt x="1269105" y="1506080"/>
                  </a:moveTo>
                  <a:lnTo>
                    <a:pt x="1163632" y="1159707"/>
                  </a:lnTo>
                  <a:lnTo>
                    <a:pt x="1164125" y="1159558"/>
                  </a:lnTo>
                  <a:lnTo>
                    <a:pt x="1162960" y="1156613"/>
                  </a:lnTo>
                  <a:cubicBezTo>
                    <a:pt x="1143919" y="1093177"/>
                    <a:pt x="1152153" y="1023111"/>
                    <a:pt x="1188185" y="965063"/>
                  </a:cubicBezTo>
                  <a:lnTo>
                    <a:pt x="1206437" y="941392"/>
                  </a:lnTo>
                  <a:lnTo>
                    <a:pt x="1205146" y="940171"/>
                  </a:lnTo>
                  <a:lnTo>
                    <a:pt x="1424028" y="708654"/>
                  </a:lnTo>
                  <a:lnTo>
                    <a:pt x="1192812" y="490058"/>
                  </a:lnTo>
                  <a:lnTo>
                    <a:pt x="983249" y="291932"/>
                  </a:lnTo>
                  <a:lnTo>
                    <a:pt x="665595" y="0"/>
                  </a:lnTo>
                  <a:lnTo>
                    <a:pt x="108245" y="589524"/>
                  </a:lnTo>
                  <a:lnTo>
                    <a:pt x="110926" y="592059"/>
                  </a:lnTo>
                  <a:lnTo>
                    <a:pt x="73028" y="641205"/>
                  </a:lnTo>
                  <a:cubicBezTo>
                    <a:pt x="-1785" y="761733"/>
                    <a:pt x="-18881" y="907210"/>
                    <a:pt x="20653" y="1038922"/>
                  </a:cubicBezTo>
                  <a:lnTo>
                    <a:pt x="23073" y="1045035"/>
                  </a:lnTo>
                  <a:lnTo>
                    <a:pt x="22049" y="1045347"/>
                  </a:lnTo>
                  <a:lnTo>
                    <a:pt x="256263" y="1814500"/>
                  </a:lnTo>
                  <a:lnTo>
                    <a:pt x="1269105" y="1506080"/>
                  </a:lnTo>
                  <a:close/>
                </a:path>
              </a:pathLst>
            </a:custGeom>
            <a:solidFill>
              <a:srgbClr val="10FB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74" name="任意多边形 21"/>
            <p:cNvSpPr>
              <a:spLocks noChangeArrowheads="1"/>
            </p:cNvSpPr>
            <p:nvPr/>
          </p:nvSpPr>
          <p:spPr bwMode="auto">
            <a:xfrm rot="2844970" flipH="1" flipV="1">
              <a:off x="6092032" y="4294981"/>
              <a:ext cx="1130300" cy="1443037"/>
            </a:xfrm>
            <a:custGeom>
              <a:avLst/>
              <a:gdLst>
                <a:gd name="T0" fmla="*/ 984607 w 1424033"/>
                <a:gd name="T1" fmla="*/ 1205269 h 1818928"/>
                <a:gd name="T2" fmla="*/ 203404 w 1424033"/>
                <a:gd name="T3" fmla="*/ 1443037 h 1818928"/>
                <a:gd name="T4" fmla="*/ 17501 w 1424033"/>
                <a:gd name="T5" fmla="*/ 832833 h 1818928"/>
                <a:gd name="T6" fmla="*/ 18314 w 1424033"/>
                <a:gd name="T7" fmla="*/ 832587 h 1818928"/>
                <a:gd name="T8" fmla="*/ 16393 w 1424033"/>
                <a:gd name="T9" fmla="*/ 827736 h 1818928"/>
                <a:gd name="T10" fmla="*/ 57965 w 1424033"/>
                <a:gd name="T11" fmla="*/ 512210 h 1818928"/>
                <a:gd name="T12" fmla="*/ 88045 w 1424033"/>
                <a:gd name="T13" fmla="*/ 473220 h 1818928"/>
                <a:gd name="T14" fmla="*/ 85917 w 1424033"/>
                <a:gd name="T15" fmla="*/ 471209 h 1818928"/>
                <a:gd name="T16" fmla="*/ 531626 w 1424033"/>
                <a:gd name="T17" fmla="*/ 0 h 1818928"/>
                <a:gd name="T18" fmla="*/ 732163 w 1424033"/>
                <a:gd name="T19" fmla="*/ 189500 h 1818928"/>
                <a:gd name="T20" fmla="*/ 946773 w 1424033"/>
                <a:gd name="T21" fmla="*/ 392298 h 1818928"/>
                <a:gd name="T22" fmla="*/ 1130300 w 1424033"/>
                <a:gd name="T23" fmla="*/ 565725 h 1818928"/>
                <a:gd name="T24" fmla="*/ 937784 w 1424033"/>
                <a:gd name="T25" fmla="*/ 769255 h 1818928"/>
                <a:gd name="T26" fmla="*/ 938809 w 1424033"/>
                <a:gd name="T27" fmla="*/ 770224 h 1818928"/>
                <a:gd name="T28" fmla="*/ 924322 w 1424033"/>
                <a:gd name="T29" fmla="*/ 789003 h 1818928"/>
                <a:gd name="T30" fmla="*/ 904299 w 1424033"/>
                <a:gd name="T31" fmla="*/ 940969 h 1818928"/>
                <a:gd name="T32" fmla="*/ 905224 w 1424033"/>
                <a:gd name="T33" fmla="*/ 943304 h 1818928"/>
                <a:gd name="T34" fmla="*/ 904833 w 1424033"/>
                <a:gd name="T35" fmla="*/ 943423 h 18189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4033"/>
                <a:gd name="T55" fmla="*/ 0 h 1818928"/>
                <a:gd name="T56" fmla="*/ 1424033 w 1424033"/>
                <a:gd name="T57" fmla="*/ 1818928 h 18189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4033" h="1818928">
                  <a:moveTo>
                    <a:pt x="1240478" y="1519225"/>
                  </a:moveTo>
                  <a:lnTo>
                    <a:pt x="256263" y="1818928"/>
                  </a:lnTo>
                  <a:lnTo>
                    <a:pt x="22049" y="1049775"/>
                  </a:lnTo>
                  <a:lnTo>
                    <a:pt x="23073" y="1049464"/>
                  </a:lnTo>
                  <a:lnTo>
                    <a:pt x="20653" y="1043350"/>
                  </a:lnTo>
                  <a:cubicBezTo>
                    <a:pt x="-18881" y="911639"/>
                    <a:pt x="-1785" y="766161"/>
                    <a:pt x="73029" y="645633"/>
                  </a:cubicBezTo>
                  <a:lnTo>
                    <a:pt x="110926" y="596487"/>
                  </a:lnTo>
                  <a:lnTo>
                    <a:pt x="108245" y="593952"/>
                  </a:lnTo>
                  <a:lnTo>
                    <a:pt x="669780" y="0"/>
                  </a:lnTo>
                  <a:lnTo>
                    <a:pt x="922431" y="238862"/>
                  </a:lnTo>
                  <a:lnTo>
                    <a:pt x="1192812" y="494486"/>
                  </a:lnTo>
                  <a:lnTo>
                    <a:pt x="1424033" y="713088"/>
                  </a:lnTo>
                  <a:lnTo>
                    <a:pt x="1181487" y="969635"/>
                  </a:lnTo>
                  <a:lnTo>
                    <a:pt x="1182779" y="970857"/>
                  </a:lnTo>
                  <a:lnTo>
                    <a:pt x="1164527" y="994527"/>
                  </a:lnTo>
                  <a:cubicBezTo>
                    <a:pt x="1128494" y="1052576"/>
                    <a:pt x="1120260" y="1122642"/>
                    <a:pt x="1139301" y="1186078"/>
                  </a:cubicBezTo>
                  <a:lnTo>
                    <a:pt x="1140466" y="1189021"/>
                  </a:lnTo>
                  <a:lnTo>
                    <a:pt x="1139973" y="1189172"/>
                  </a:lnTo>
                  <a:lnTo>
                    <a:pt x="1240478" y="1519225"/>
                  </a:lnTo>
                  <a:close/>
                </a:path>
              </a:pathLst>
            </a:custGeom>
            <a:solidFill>
              <a:srgbClr val="10FBFE">
                <a:alpha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930390" y="214757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教育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93840" y="2373630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ducation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7770" y="368173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通讯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20585" y="3953510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ommunication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1025" y="481901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购物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3205" y="5109845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hopping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8615" y="214757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社交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1430" y="2373630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ocial intercourse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51430" y="368109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直播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4880" y="3952240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Live</a:t>
            </a:r>
            <a:endParaRPr 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88615" y="481901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2065" y="5109845"/>
            <a:ext cx="29133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inance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9" name="图片 1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2515870"/>
            <a:ext cx="719455" cy="539750"/>
          </a:xfrm>
          <a:prstGeom prst="rect">
            <a:avLst/>
          </a:prstGeom>
        </p:spPr>
      </p:pic>
      <p:pic>
        <p:nvPicPr>
          <p:cNvPr id="26" name="图片 2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4551680"/>
            <a:ext cx="544195" cy="558165"/>
          </a:xfrm>
          <a:prstGeom prst="rect">
            <a:avLst/>
          </a:prstGeom>
        </p:spPr>
      </p:pic>
      <p:pic>
        <p:nvPicPr>
          <p:cNvPr id="27" name="图片 26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65" y="2546985"/>
            <a:ext cx="624205" cy="532765"/>
          </a:xfrm>
          <a:prstGeom prst="rect">
            <a:avLst/>
          </a:prstGeom>
        </p:spPr>
      </p:pic>
      <p:pic>
        <p:nvPicPr>
          <p:cNvPr id="29" name="图片 28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85" y="3533775"/>
            <a:ext cx="725805" cy="664210"/>
          </a:xfrm>
          <a:prstGeom prst="rect">
            <a:avLst/>
          </a:prstGeom>
        </p:spPr>
      </p:pic>
      <p:pic>
        <p:nvPicPr>
          <p:cNvPr id="30" name="图片 29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70" y="4584700"/>
            <a:ext cx="636905" cy="543560"/>
          </a:xfrm>
          <a:prstGeom prst="rect">
            <a:avLst/>
          </a:prstGeom>
        </p:spPr>
      </p:pic>
      <p:pic>
        <p:nvPicPr>
          <p:cNvPr id="32" name="图片 31" descr="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3595370"/>
            <a:ext cx="692150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3" grpId="0"/>
      <p:bldP spid="34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使用场景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73225" y="1971675"/>
            <a:ext cx="3703955" cy="2593340"/>
          </a:xfrm>
          <a:prstGeom prst="rect">
            <a:avLst/>
          </a:pr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28105" y="1839309"/>
            <a:ext cx="3991429" cy="2848391"/>
            <a:chOff x="1528105" y="2426049"/>
            <a:chExt cx="3991429" cy="2848391"/>
          </a:xfrm>
        </p:grpSpPr>
        <p:sp>
          <p:nvSpPr>
            <p:cNvPr id="80" name="任意多边形 79"/>
            <p:cNvSpPr/>
            <p:nvPr/>
          </p:nvSpPr>
          <p:spPr>
            <a:xfrm>
              <a:off x="1528105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 flipH="1">
              <a:off x="5299013" y="2426049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矩形 82"/>
          <p:cNvSpPr/>
          <p:nvPr/>
        </p:nvSpPr>
        <p:spPr>
          <a:xfrm>
            <a:off x="6775160" y="3251951"/>
            <a:ext cx="3846285" cy="2380343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702588" y="3017927"/>
            <a:ext cx="3991429" cy="2848391"/>
            <a:chOff x="6702588" y="3017927"/>
            <a:chExt cx="3991429" cy="2848391"/>
          </a:xfrm>
        </p:grpSpPr>
        <p:sp>
          <p:nvSpPr>
            <p:cNvPr id="85" name="任意多边形 84"/>
            <p:cNvSpPr/>
            <p:nvPr/>
          </p:nvSpPr>
          <p:spPr>
            <a:xfrm>
              <a:off x="6702588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flipH="1">
              <a:off x="10473496" y="3017927"/>
              <a:ext cx="220521" cy="2848391"/>
            </a:xfrm>
            <a:custGeom>
              <a:avLst/>
              <a:gdLst>
                <a:gd name="connsiteX0" fmla="*/ 0 w 290286"/>
                <a:gd name="connsiteY0" fmla="*/ 0 h 3749518"/>
                <a:gd name="connsiteX1" fmla="*/ 127658 w 290286"/>
                <a:gd name="connsiteY1" fmla="*/ 0 h 3749518"/>
                <a:gd name="connsiteX2" fmla="*/ 290286 w 290286"/>
                <a:gd name="connsiteY2" fmla="*/ 162628 h 3749518"/>
                <a:gd name="connsiteX3" fmla="*/ 290286 w 290286"/>
                <a:gd name="connsiteY3" fmla="*/ 663696 h 3749518"/>
                <a:gd name="connsiteX4" fmla="*/ 145143 w 290286"/>
                <a:gd name="connsiteY4" fmla="*/ 719660 h 3749518"/>
                <a:gd name="connsiteX5" fmla="*/ 145143 w 290286"/>
                <a:gd name="connsiteY5" fmla="*/ 3029858 h 3749518"/>
                <a:gd name="connsiteX6" fmla="*/ 290286 w 290286"/>
                <a:gd name="connsiteY6" fmla="*/ 3085824 h 3749518"/>
                <a:gd name="connsiteX7" fmla="*/ 290286 w 290286"/>
                <a:gd name="connsiteY7" fmla="*/ 3596867 h 3749518"/>
                <a:gd name="connsiteX8" fmla="*/ 137635 w 290286"/>
                <a:gd name="connsiteY8" fmla="*/ 3749518 h 3749518"/>
                <a:gd name="connsiteX9" fmla="*/ 0 w 290286"/>
                <a:gd name="connsiteY9" fmla="*/ 3749518 h 3749518"/>
                <a:gd name="connsiteX10" fmla="*/ 0 w 290286"/>
                <a:gd name="connsiteY10" fmla="*/ 2394891 h 3749518"/>
                <a:gd name="connsiteX11" fmla="*/ 51197 w 290286"/>
                <a:gd name="connsiteY11" fmla="*/ 2365668 h 3749518"/>
                <a:gd name="connsiteX12" fmla="*/ 51197 w 290286"/>
                <a:gd name="connsiteY12" fmla="*/ 1383852 h 3749518"/>
                <a:gd name="connsiteX13" fmla="*/ 0 w 290286"/>
                <a:gd name="connsiteY13" fmla="*/ 1354629 h 37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0286" h="3749518">
                  <a:moveTo>
                    <a:pt x="0" y="0"/>
                  </a:moveTo>
                  <a:lnTo>
                    <a:pt x="127658" y="0"/>
                  </a:lnTo>
                  <a:lnTo>
                    <a:pt x="290286" y="162628"/>
                  </a:lnTo>
                  <a:lnTo>
                    <a:pt x="290286" y="663696"/>
                  </a:lnTo>
                  <a:lnTo>
                    <a:pt x="145143" y="719660"/>
                  </a:lnTo>
                  <a:lnTo>
                    <a:pt x="145143" y="3029858"/>
                  </a:lnTo>
                  <a:lnTo>
                    <a:pt x="290286" y="3085824"/>
                  </a:lnTo>
                  <a:lnTo>
                    <a:pt x="290286" y="3596867"/>
                  </a:lnTo>
                  <a:lnTo>
                    <a:pt x="137635" y="3749518"/>
                  </a:lnTo>
                  <a:lnTo>
                    <a:pt x="0" y="3749518"/>
                  </a:lnTo>
                  <a:lnTo>
                    <a:pt x="0" y="2394891"/>
                  </a:lnTo>
                  <a:lnTo>
                    <a:pt x="51197" y="2365668"/>
                  </a:lnTo>
                  <a:lnTo>
                    <a:pt x="51197" y="1383852"/>
                  </a:lnTo>
                  <a:lnTo>
                    <a:pt x="0" y="1354629"/>
                  </a:lnTo>
                  <a:close/>
                </a:path>
              </a:pathLst>
            </a:custGeom>
            <a:solidFill>
              <a:srgbClr val="10FBF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404110" y="4688205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金融理财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00835" y="5056505"/>
            <a:ext cx="38461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</a:t>
            </a: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在理财类型的软件中，与自身利益挂钩，所以需要了解到用户的真实性、合法性，方能进行投资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理财等</a:t>
            </a: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操作体验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8725" y="174752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视频直播</a:t>
            </a:r>
            <a:endParaRPr lang="zh-CN" altLang="en-US" b="1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5450" y="2096135"/>
            <a:ext cx="38461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</a:t>
            </a: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由于众多直播的肮脏混乱，导致国家发布的《互联网直播服务管理》中规定直播者必须有法律依据的身份信息证件认证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1" grpId="0" bldLvl="0" animBg="1"/>
      <p:bldP spid="83" grpId="0" bldLvl="0" animBg="1"/>
      <p:bldP spid="33" grpId="0"/>
      <p:bldP spid="34" grpId="0"/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齿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322070"/>
            <a:ext cx="794512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9035" y="2007870"/>
            <a:ext cx="223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  <a:endParaRPr lang="en-US" altLang="zh-CN" sz="3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27830" y="2604770"/>
            <a:ext cx="3735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传统认证方式与芝麻认证</a:t>
            </a:r>
            <a:endParaRPr lang="zh-CN" altLang="en-US" sz="240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71060" y="3110865"/>
            <a:ext cx="28498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The traditional authentication and certification of sesame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传统认证方式与芝麻认证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80310" y="1650365"/>
            <a:ext cx="3463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传统认证方式是由用户上传姓名、身份证号、身份证照片等信息后，再由后台工作人员对身份信息进行核实。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1930" y="1237615"/>
            <a:ext cx="3856355" cy="48698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0310" y="3185795"/>
            <a:ext cx="3463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芝麻认证是采用人脸识别的方式对用户身份信息进行核实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 descr="1507452868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70" y="1025525"/>
            <a:ext cx="3596640" cy="531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5"/>
      <p:bldP spid="46" grpId="6"/>
      <p:bldP spid="46" grpId="7"/>
      <p:bldP spid="46" grpId="8"/>
      <p:bldP spid="46" grpId="9"/>
      <p:bldP spid="46" grpId="10"/>
      <p:bldP spid="46" grpId="11"/>
      <p:bldP spid="46" grpId="12"/>
      <p:bldP spid="46" grpId="13"/>
      <p:bldP spid="9" grpId="5"/>
      <p:bldP spid="9" grpId="6"/>
      <p:bldP spid="9" grpId="7"/>
      <p:bldP spid="9" grpId="8"/>
      <p:bldP spid="9" grpId="9"/>
      <p:bldP spid="9" grpId="10"/>
      <p:bldP spid="9" grpId="11"/>
      <p:bldP spid="9" grpId="12"/>
      <p:bldP spid="9" grpId="13"/>
      <p:bldP spid="46" grpId="1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380365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19050" cap="rnd">
              <a:solidFill>
                <a:srgbClr val="10FBF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文本框 263"/>
          <p:cNvSpPr txBox="1"/>
          <p:nvPr/>
        </p:nvSpPr>
        <p:spPr>
          <a:xfrm>
            <a:off x="233045" y="227965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传统认证方式的缺点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41220" y="1837690"/>
            <a:ext cx="1850390" cy="1833880"/>
            <a:chOff x="3372" y="2894"/>
            <a:chExt cx="2914" cy="2888"/>
          </a:xfrm>
        </p:grpSpPr>
        <p:grpSp>
          <p:nvGrpSpPr>
            <p:cNvPr id="15" name="组合 14"/>
            <p:cNvGrpSpPr/>
            <p:nvPr/>
          </p:nvGrpSpPr>
          <p:grpSpPr>
            <a:xfrm>
              <a:off x="3372" y="2894"/>
              <a:ext cx="2914" cy="2888"/>
              <a:chOff x="4948" y="1836"/>
              <a:chExt cx="4938" cy="4893"/>
            </a:xfrm>
          </p:grpSpPr>
          <p:sp>
            <p:nvSpPr>
              <p:cNvPr id="16" name="弧形 15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弧形 18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69" y="3787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37480" y="1816100"/>
            <a:ext cx="1850390" cy="1833880"/>
            <a:chOff x="8248" y="2860"/>
            <a:chExt cx="2914" cy="2888"/>
          </a:xfrm>
        </p:grpSpPr>
        <p:grpSp>
          <p:nvGrpSpPr>
            <p:cNvPr id="13" name="组合 12"/>
            <p:cNvGrpSpPr/>
            <p:nvPr/>
          </p:nvGrpSpPr>
          <p:grpSpPr>
            <a:xfrm>
              <a:off x="8248" y="2860"/>
              <a:ext cx="2914" cy="2888"/>
              <a:chOff x="4948" y="1836"/>
              <a:chExt cx="4938" cy="4893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弧形 76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弧形 79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9189" y="3669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38185" y="1826895"/>
            <a:ext cx="1850390" cy="1833880"/>
            <a:chOff x="13131" y="2877"/>
            <a:chExt cx="2914" cy="2888"/>
          </a:xfrm>
        </p:grpSpPr>
        <p:grpSp>
          <p:nvGrpSpPr>
            <p:cNvPr id="30" name="组合 29"/>
            <p:cNvGrpSpPr/>
            <p:nvPr/>
          </p:nvGrpSpPr>
          <p:grpSpPr>
            <a:xfrm>
              <a:off x="13131" y="2877"/>
              <a:ext cx="2914" cy="2888"/>
              <a:chOff x="4948" y="1836"/>
              <a:chExt cx="4938" cy="4893"/>
            </a:xfrm>
          </p:grpSpPr>
          <p:sp>
            <p:nvSpPr>
              <p:cNvPr id="35" name="弧形 34"/>
              <p:cNvSpPr/>
              <p:nvPr/>
            </p:nvSpPr>
            <p:spPr>
              <a:xfrm>
                <a:off x="5219" y="2063"/>
                <a:ext cx="4040" cy="4040"/>
              </a:xfrm>
              <a:prstGeom prst="arc">
                <a:avLst>
                  <a:gd name="adj1" fmla="val 5242537"/>
                  <a:gd name="adj2" fmla="val 20088988"/>
                </a:avLst>
              </a:prstGeom>
              <a:noFill/>
              <a:ln w="12700"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弧形 35"/>
              <p:cNvSpPr/>
              <p:nvPr/>
            </p:nvSpPr>
            <p:spPr>
              <a:xfrm>
                <a:off x="5419" y="2263"/>
                <a:ext cx="4040" cy="4040"/>
              </a:xfrm>
              <a:prstGeom prst="arc">
                <a:avLst>
                  <a:gd name="adj1" fmla="val 19846732"/>
                  <a:gd name="adj2" fmla="val 5816273"/>
                </a:avLst>
              </a:prstGeom>
              <a:ln w="3175">
                <a:solidFill>
                  <a:srgbClr val="10FBF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弧形 36"/>
              <p:cNvSpPr/>
              <p:nvPr/>
            </p:nvSpPr>
            <p:spPr>
              <a:xfrm flipH="1">
                <a:off x="4993" y="1836"/>
                <a:ext cx="4493" cy="4493"/>
              </a:xfrm>
              <a:prstGeom prst="arc">
                <a:avLst>
                  <a:gd name="adj1" fmla="val 16200000"/>
                  <a:gd name="adj2" fmla="val 32168"/>
                </a:avLst>
              </a:prstGeom>
              <a:noFill/>
              <a:ln>
                <a:solidFill>
                  <a:srgbClr val="10FB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弧形 37"/>
              <p:cNvSpPr/>
              <p:nvPr/>
            </p:nvSpPr>
            <p:spPr>
              <a:xfrm>
                <a:off x="5193" y="2036"/>
                <a:ext cx="4493" cy="4493"/>
              </a:xfrm>
              <a:prstGeom prst="arc">
                <a:avLst>
                  <a:gd name="adj1" fmla="val 18475225"/>
                  <a:gd name="adj2" fmla="val 7613812"/>
                </a:avLst>
              </a:prstGeom>
              <a:noFill/>
              <a:ln w="3175">
                <a:solidFill>
                  <a:srgbClr val="10FBFE">
                    <a:alpha val="36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>
                <a:off x="5393" y="2236"/>
                <a:ext cx="4493" cy="4493"/>
              </a:xfrm>
              <a:prstGeom prst="arc">
                <a:avLst>
                  <a:gd name="adj1" fmla="val 21274537"/>
                  <a:gd name="adj2" fmla="val 3359282"/>
                </a:avLst>
              </a:prstGeom>
              <a:ln w="9525">
                <a:solidFill>
                  <a:srgbClr val="10FBF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solidFill>
                  <a:srgbClr val="10F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>
                <a:off x="5744" y="2261"/>
                <a:ext cx="2990" cy="2709"/>
              </a:xfrm>
              <a:prstGeom prst="triangle">
                <a:avLst>
                  <a:gd name="adj" fmla="val 50216"/>
                </a:avLst>
              </a:prstGeom>
              <a:noFill/>
              <a:ln>
                <a:solidFill>
                  <a:srgbClr val="10FBF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flipV="1">
                <a:off x="5807" y="3157"/>
                <a:ext cx="2864" cy="2594"/>
              </a:xfrm>
              <a:prstGeom prst="triangle">
                <a:avLst>
                  <a:gd name="adj" fmla="val 50216"/>
                </a:avLst>
              </a:prstGeom>
              <a:solidFill>
                <a:srgbClr val="10FBF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4029" y="3674"/>
              <a:ext cx="909" cy="1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879600" y="38671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缺乏新意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39240" y="4232910"/>
            <a:ext cx="29203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太过传统，毫无新意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75860" y="38671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体验感差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606290" y="4232910"/>
            <a:ext cx="297815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为了进行软件体验，还必备身份证件，过于麻烦，如果在证件遗失或者忘带的情况下无法体验软件，将失去很多潜在客户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76565" y="3867150"/>
            <a:ext cx="223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效率低下</a:t>
            </a:r>
            <a:endParaRPr lang="zh-CN" altLang="en-US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36205" y="4232910"/>
            <a:ext cx="29203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人工审核的方式注定耗费大量时间，用户量越大，耗费时间越长</a:t>
            </a:r>
            <a:endParaRPr 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6" grpId="0"/>
      <p:bldP spid="56" grpId="0"/>
      <p:bldP spid="57" grpId="0"/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1698</Words>
  <Application>WPS 演示</Application>
  <PresentationFormat>宽屏</PresentationFormat>
  <Paragraphs>197</Paragraphs>
  <Slides>17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华文细黑</vt:lpstr>
      <vt:lpstr>Calibri</vt:lpstr>
      <vt:lpstr>Arial Unicode MS</vt:lpstr>
      <vt:lpstr>等线</vt:lpstr>
      <vt:lpstr>Segoe Print</vt:lpstr>
      <vt:lpstr>Arial</vt:lpstr>
      <vt:lpstr>方正姚体</vt:lpstr>
      <vt:lpstr>FontAwesome</vt:lpstr>
      <vt:lpstr>Open Sans</vt:lpstr>
      <vt:lpstr>Helvetica Light</vt:lpstr>
      <vt:lpstr>Kontrapunkt Bob Bold</vt:lpstr>
      <vt:lpstr>汉仪菱心体简</vt:lpstr>
      <vt:lpstr>Aller Light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40</cp:revision>
  <dcterms:created xsi:type="dcterms:W3CDTF">2017-07-15T09:44:00Z</dcterms:created>
  <dcterms:modified xsi:type="dcterms:W3CDTF">2017-10-08T11:05:00Z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